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6"/>
  </p:notesMasterIdLst>
  <p:sldIdLst>
    <p:sldId id="289" r:id="rId2"/>
    <p:sldId id="271" r:id="rId3"/>
    <p:sldId id="290" r:id="rId4"/>
    <p:sldId id="259" r:id="rId5"/>
    <p:sldId id="262" r:id="rId6"/>
    <p:sldId id="313" r:id="rId7"/>
    <p:sldId id="314" r:id="rId8"/>
    <p:sldId id="291" r:id="rId9"/>
    <p:sldId id="307" r:id="rId10"/>
    <p:sldId id="312" r:id="rId11"/>
    <p:sldId id="292" r:id="rId12"/>
    <p:sldId id="308" r:id="rId13"/>
    <p:sldId id="293" r:id="rId14"/>
    <p:sldId id="300" r:id="rId15"/>
    <p:sldId id="294" r:id="rId16"/>
    <p:sldId id="309" r:id="rId17"/>
    <p:sldId id="301" r:id="rId18"/>
    <p:sldId id="305" r:id="rId19"/>
    <p:sldId id="306" r:id="rId20"/>
    <p:sldId id="310" r:id="rId21"/>
    <p:sldId id="302" r:id="rId22"/>
    <p:sldId id="268" r:id="rId23"/>
    <p:sldId id="311" r:id="rId24"/>
    <p:sldId id="285"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60D12"/>
    <a:srgbClr val="1F4B73"/>
    <a:srgbClr val="254C6D"/>
    <a:srgbClr val="080808"/>
    <a:srgbClr val="1E4360"/>
    <a:srgbClr val="20486B"/>
    <a:srgbClr val="1E3F5A"/>
    <a:srgbClr val="1F3B54"/>
    <a:srgbClr val="1C39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ADA32C-D3C0-4E2F-9CE6-308FB39C4BCA}">
  <a:tblStyle styleId="{CFADA32C-D3C0-4E2F-9CE6-308FB39C4BC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2549" autoAdjust="0"/>
  </p:normalViewPr>
  <p:slideViewPr>
    <p:cSldViewPr snapToGrid="0">
      <p:cViewPr varScale="1">
        <p:scale>
          <a:sx n="99" d="100"/>
          <a:sy n="99" d="100"/>
        </p:scale>
        <p:origin x="98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font" Target="fonts/font32.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font" Target="fonts/font33.fntdata"/><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font" Target="fonts/font2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10" Type="http://schemas.openxmlformats.org/officeDocument/2006/relationships/slide" Target="slides/slide9.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f24f68604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5f24f68604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5522eb7919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5522eb7919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D0D81084-A239-F8C8-A1A8-EA2A07DFC91F}"/>
            </a:ext>
          </a:extLst>
        </p:cNvPr>
        <p:cNvGrpSpPr/>
        <p:nvPr/>
      </p:nvGrpSpPr>
      <p:grpSpPr>
        <a:xfrm>
          <a:off x="0" y="0"/>
          <a:ext cx="0" cy="0"/>
          <a:chOff x="0" y="0"/>
          <a:chExt cx="0" cy="0"/>
        </a:xfrm>
      </p:grpSpPr>
      <p:sp>
        <p:nvSpPr>
          <p:cNvPr id="206" name="Google Shape;206;g4dfce81f19_0_117:notes">
            <a:extLst>
              <a:ext uri="{FF2B5EF4-FFF2-40B4-BE49-F238E27FC236}">
                <a16:creationId xmlns:a16="http://schemas.microsoft.com/office/drawing/2014/main" id="{22AB17CB-4DDA-D6F2-DD4E-2B988A87DF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dfce81f19_0_117:notes">
            <a:extLst>
              <a:ext uri="{FF2B5EF4-FFF2-40B4-BE49-F238E27FC236}">
                <a16:creationId xmlns:a16="http://schemas.microsoft.com/office/drawing/2014/main" id="{88F57C73-E9DF-BBD2-6791-A35C1BE4E4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622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dfce81f1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dfce81f1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C793ED5E-5908-2262-EB7C-688195BFA7C1}"/>
            </a:ext>
          </a:extLst>
        </p:cNvPr>
        <p:cNvGrpSpPr/>
        <p:nvPr/>
      </p:nvGrpSpPr>
      <p:grpSpPr>
        <a:xfrm>
          <a:off x="0" y="0"/>
          <a:ext cx="0" cy="0"/>
          <a:chOff x="0" y="0"/>
          <a:chExt cx="0" cy="0"/>
        </a:xfrm>
      </p:grpSpPr>
      <p:sp>
        <p:nvSpPr>
          <p:cNvPr id="181" name="Google Shape;181;g5465e7bc0b_1_119:notes">
            <a:extLst>
              <a:ext uri="{FF2B5EF4-FFF2-40B4-BE49-F238E27FC236}">
                <a16:creationId xmlns:a16="http://schemas.microsoft.com/office/drawing/2014/main" id="{A5799992-CBD9-DA4A-B9E2-FE7DFC9190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465e7bc0b_1_119:notes">
            <a:extLst>
              <a:ext uri="{FF2B5EF4-FFF2-40B4-BE49-F238E27FC236}">
                <a16:creationId xmlns:a16="http://schemas.microsoft.com/office/drawing/2014/main" id="{EDA650F8-606B-3FDB-C607-A9E107A18C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604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E95EA392-E05C-CF63-11BB-DD7BAB877D35}"/>
            </a:ext>
          </a:extLst>
        </p:cNvPr>
        <p:cNvGrpSpPr/>
        <p:nvPr/>
      </p:nvGrpSpPr>
      <p:grpSpPr>
        <a:xfrm>
          <a:off x="0" y="0"/>
          <a:ext cx="0" cy="0"/>
          <a:chOff x="0" y="0"/>
          <a:chExt cx="0" cy="0"/>
        </a:xfrm>
      </p:grpSpPr>
      <p:sp>
        <p:nvSpPr>
          <p:cNvPr id="181" name="Google Shape;181;g5465e7bc0b_1_119:notes">
            <a:extLst>
              <a:ext uri="{FF2B5EF4-FFF2-40B4-BE49-F238E27FC236}">
                <a16:creationId xmlns:a16="http://schemas.microsoft.com/office/drawing/2014/main" id="{4762FF20-B4D7-315A-A3FD-7E1643E9A7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465e7bc0b_1_119:notes">
            <a:extLst>
              <a:ext uri="{FF2B5EF4-FFF2-40B4-BE49-F238E27FC236}">
                <a16:creationId xmlns:a16="http://schemas.microsoft.com/office/drawing/2014/main" id="{1BED66EE-9703-CA21-41F5-9E8D94C9F0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6478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01067471-6AFE-A33D-DDBF-EB63F2319CA5}"/>
            </a:ext>
          </a:extLst>
        </p:cNvPr>
        <p:cNvGrpSpPr/>
        <p:nvPr/>
      </p:nvGrpSpPr>
      <p:grpSpPr>
        <a:xfrm>
          <a:off x="0" y="0"/>
          <a:ext cx="0" cy="0"/>
          <a:chOff x="0" y="0"/>
          <a:chExt cx="0" cy="0"/>
        </a:xfrm>
      </p:grpSpPr>
      <p:sp>
        <p:nvSpPr>
          <p:cNvPr id="181" name="Google Shape;181;g5465e7bc0b_1_119:notes">
            <a:extLst>
              <a:ext uri="{FF2B5EF4-FFF2-40B4-BE49-F238E27FC236}">
                <a16:creationId xmlns:a16="http://schemas.microsoft.com/office/drawing/2014/main" id="{C005F6DF-A9A2-5D35-6496-E2FF1D5944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465e7bc0b_1_119:notes">
            <a:extLst>
              <a:ext uri="{FF2B5EF4-FFF2-40B4-BE49-F238E27FC236}">
                <a16:creationId xmlns:a16="http://schemas.microsoft.com/office/drawing/2014/main" id="{9041DAE0-9D1E-1C36-83D0-B4A164FEED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7024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78743592-F95F-DB74-042E-49FB1660417A}"/>
            </a:ext>
          </a:extLst>
        </p:cNvPr>
        <p:cNvGrpSpPr/>
        <p:nvPr/>
      </p:nvGrpSpPr>
      <p:grpSpPr>
        <a:xfrm>
          <a:off x="0" y="0"/>
          <a:ext cx="0" cy="0"/>
          <a:chOff x="0" y="0"/>
          <a:chExt cx="0" cy="0"/>
        </a:xfrm>
      </p:grpSpPr>
      <p:sp>
        <p:nvSpPr>
          <p:cNvPr id="206" name="Google Shape;206;g4dfce81f19_0_117:notes">
            <a:extLst>
              <a:ext uri="{FF2B5EF4-FFF2-40B4-BE49-F238E27FC236}">
                <a16:creationId xmlns:a16="http://schemas.microsoft.com/office/drawing/2014/main" id="{0A8082B9-BB53-FFF5-1FBB-9FAC2B1FC3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dfce81f19_0_117:notes">
            <a:extLst>
              <a:ext uri="{FF2B5EF4-FFF2-40B4-BE49-F238E27FC236}">
                <a16:creationId xmlns:a16="http://schemas.microsoft.com/office/drawing/2014/main" id="{282841DF-9A86-661C-8DE9-2AA3B74E8EA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557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3CCD208F-AFF8-D0B5-3016-C4A2140595EA}"/>
            </a:ext>
          </a:extLst>
        </p:cNvPr>
        <p:cNvGrpSpPr/>
        <p:nvPr/>
      </p:nvGrpSpPr>
      <p:grpSpPr>
        <a:xfrm>
          <a:off x="0" y="0"/>
          <a:ext cx="0" cy="0"/>
          <a:chOff x="0" y="0"/>
          <a:chExt cx="0" cy="0"/>
        </a:xfrm>
      </p:grpSpPr>
      <p:sp>
        <p:nvSpPr>
          <p:cNvPr id="206" name="Google Shape;206;g4dfce81f19_0_117:notes">
            <a:extLst>
              <a:ext uri="{FF2B5EF4-FFF2-40B4-BE49-F238E27FC236}">
                <a16:creationId xmlns:a16="http://schemas.microsoft.com/office/drawing/2014/main" id="{B6314763-8010-B4B7-4AF4-E17A0D0A6A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dfce81f19_0_117:notes">
            <a:extLst>
              <a:ext uri="{FF2B5EF4-FFF2-40B4-BE49-F238E27FC236}">
                <a16:creationId xmlns:a16="http://schemas.microsoft.com/office/drawing/2014/main" id="{1904FC02-0006-C917-05D2-3DE85E4752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888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0685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subtitle">
  <p:cSld name="CUSTOM_14">
    <p:spTree>
      <p:nvGrpSpPr>
        <p:cNvPr id="1" name="Shape 37"/>
        <p:cNvGrpSpPr/>
        <p:nvPr/>
      </p:nvGrpSpPr>
      <p:grpSpPr>
        <a:xfrm>
          <a:off x="0" y="0"/>
          <a:ext cx="0" cy="0"/>
          <a:chOff x="0" y="0"/>
          <a:chExt cx="0" cy="0"/>
        </a:xfrm>
      </p:grpSpPr>
      <p:sp>
        <p:nvSpPr>
          <p:cNvPr id="38" name="Google Shape;38;p5"/>
          <p:cNvSpPr txBox="1">
            <a:spLocks noGrp="1"/>
          </p:cNvSpPr>
          <p:nvPr>
            <p:ph type="ctrTitle"/>
          </p:nvPr>
        </p:nvSpPr>
        <p:spPr>
          <a:xfrm>
            <a:off x="3870900" y="376498"/>
            <a:ext cx="38673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SzPts val="1600"/>
              <a:buNone/>
              <a:defRPr sz="1600"/>
            </a:lvl2pPr>
            <a:lvl3pPr lvl="2" algn="r" rtl="0">
              <a:spcBef>
                <a:spcPts val="0"/>
              </a:spcBef>
              <a:spcAft>
                <a:spcPts val="0"/>
              </a:spcAft>
              <a:buSzPts val="1600"/>
              <a:buNone/>
              <a:defRPr sz="1600"/>
            </a:lvl3pPr>
            <a:lvl4pPr lvl="3" algn="r" rtl="0">
              <a:spcBef>
                <a:spcPts val="0"/>
              </a:spcBef>
              <a:spcAft>
                <a:spcPts val="0"/>
              </a:spcAft>
              <a:buSzPts val="1600"/>
              <a:buNone/>
              <a:defRPr sz="1600"/>
            </a:lvl4pPr>
            <a:lvl5pPr lvl="4" algn="r" rtl="0">
              <a:spcBef>
                <a:spcPts val="0"/>
              </a:spcBef>
              <a:spcAft>
                <a:spcPts val="0"/>
              </a:spcAft>
              <a:buSzPts val="1600"/>
              <a:buNone/>
              <a:defRPr sz="1600"/>
            </a:lvl5pPr>
            <a:lvl6pPr lvl="5" algn="r" rtl="0">
              <a:spcBef>
                <a:spcPts val="0"/>
              </a:spcBef>
              <a:spcAft>
                <a:spcPts val="0"/>
              </a:spcAft>
              <a:buSzPts val="1600"/>
              <a:buNone/>
              <a:defRPr sz="1600"/>
            </a:lvl6pPr>
            <a:lvl7pPr lvl="6" algn="r" rtl="0">
              <a:spcBef>
                <a:spcPts val="0"/>
              </a:spcBef>
              <a:spcAft>
                <a:spcPts val="0"/>
              </a:spcAft>
              <a:buSzPts val="1600"/>
              <a:buNone/>
              <a:defRPr sz="1600"/>
            </a:lvl7pPr>
            <a:lvl8pPr lvl="7" algn="r" rtl="0">
              <a:spcBef>
                <a:spcPts val="0"/>
              </a:spcBef>
              <a:spcAft>
                <a:spcPts val="0"/>
              </a:spcAft>
              <a:buSzPts val="1600"/>
              <a:buNone/>
              <a:defRPr sz="1600"/>
            </a:lvl8pPr>
            <a:lvl9pPr lvl="8" algn="r" rtl="0">
              <a:spcBef>
                <a:spcPts val="0"/>
              </a:spcBef>
              <a:spcAft>
                <a:spcPts val="0"/>
              </a:spcAft>
              <a:buSzPts val="1600"/>
              <a:buNone/>
              <a:defRPr sz="1600"/>
            </a:lvl9pPr>
          </a:lstStyle>
          <a:p>
            <a:endParaRPr/>
          </a:p>
        </p:txBody>
      </p:sp>
      <p:sp>
        <p:nvSpPr>
          <p:cNvPr id="39" name="Google Shape;39;p5"/>
          <p:cNvSpPr txBox="1">
            <a:spLocks noGrp="1"/>
          </p:cNvSpPr>
          <p:nvPr>
            <p:ph type="subTitle" idx="1"/>
          </p:nvPr>
        </p:nvSpPr>
        <p:spPr>
          <a:xfrm>
            <a:off x="4754950" y="2314225"/>
            <a:ext cx="29832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lumns 1">
  <p:cSld name="CUSTOM_16">
    <p:spTree>
      <p:nvGrpSpPr>
        <p:cNvPr id="1" name="Shape 47"/>
        <p:cNvGrpSpPr/>
        <p:nvPr/>
      </p:nvGrpSpPr>
      <p:grpSpPr>
        <a:xfrm>
          <a:off x="0" y="0"/>
          <a:ext cx="0" cy="0"/>
          <a:chOff x="0" y="0"/>
          <a:chExt cx="0" cy="0"/>
        </a:xfrm>
      </p:grpSpPr>
      <p:sp>
        <p:nvSpPr>
          <p:cNvPr id="48" name="Google Shape;48;p8"/>
          <p:cNvSpPr txBox="1">
            <a:spLocks noGrp="1"/>
          </p:cNvSpPr>
          <p:nvPr>
            <p:ph type="subTitle" idx="1"/>
          </p:nvPr>
        </p:nvSpPr>
        <p:spPr>
          <a:xfrm>
            <a:off x="934666" y="2394325"/>
            <a:ext cx="2877300" cy="295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solidFill>
                  <a:srgbClr val="B7B7B7"/>
                </a:solidFill>
                <a:latin typeface="DM Serif Display"/>
                <a:ea typeface="DM Serif Display"/>
                <a:cs typeface="DM Serif Display"/>
                <a:sym typeface="DM Serif Display"/>
              </a:defRPr>
            </a:lvl1pPr>
            <a:lvl2pPr lvl="1" rtl="0">
              <a:spcBef>
                <a:spcPts val="1600"/>
              </a:spcBef>
              <a:spcAft>
                <a:spcPts val="0"/>
              </a:spcAft>
              <a:buNone/>
              <a:defRPr>
                <a:solidFill>
                  <a:srgbClr val="B7B7B7"/>
                </a:solidFill>
                <a:latin typeface="DM Serif Display"/>
                <a:ea typeface="DM Serif Display"/>
                <a:cs typeface="DM Serif Display"/>
                <a:sym typeface="DM Serif Display"/>
              </a:defRPr>
            </a:lvl2pPr>
            <a:lvl3pPr lvl="2" rtl="0">
              <a:spcBef>
                <a:spcPts val="1600"/>
              </a:spcBef>
              <a:spcAft>
                <a:spcPts val="0"/>
              </a:spcAft>
              <a:buNone/>
              <a:defRPr>
                <a:solidFill>
                  <a:srgbClr val="B7B7B7"/>
                </a:solidFill>
                <a:latin typeface="DM Serif Display"/>
                <a:ea typeface="DM Serif Display"/>
                <a:cs typeface="DM Serif Display"/>
                <a:sym typeface="DM Serif Display"/>
              </a:defRPr>
            </a:lvl3pPr>
            <a:lvl4pPr lvl="3" rtl="0">
              <a:spcBef>
                <a:spcPts val="1600"/>
              </a:spcBef>
              <a:spcAft>
                <a:spcPts val="0"/>
              </a:spcAft>
              <a:buNone/>
              <a:defRPr>
                <a:solidFill>
                  <a:srgbClr val="B7B7B7"/>
                </a:solidFill>
                <a:latin typeface="DM Serif Display"/>
                <a:ea typeface="DM Serif Display"/>
                <a:cs typeface="DM Serif Display"/>
                <a:sym typeface="DM Serif Display"/>
              </a:defRPr>
            </a:lvl4pPr>
            <a:lvl5pPr lvl="4" rtl="0">
              <a:spcBef>
                <a:spcPts val="1600"/>
              </a:spcBef>
              <a:spcAft>
                <a:spcPts val="0"/>
              </a:spcAft>
              <a:buNone/>
              <a:defRPr>
                <a:solidFill>
                  <a:srgbClr val="B7B7B7"/>
                </a:solidFill>
                <a:latin typeface="DM Serif Display"/>
                <a:ea typeface="DM Serif Display"/>
                <a:cs typeface="DM Serif Display"/>
                <a:sym typeface="DM Serif Display"/>
              </a:defRPr>
            </a:lvl5pPr>
            <a:lvl6pPr lvl="5" rtl="0">
              <a:spcBef>
                <a:spcPts val="1600"/>
              </a:spcBef>
              <a:spcAft>
                <a:spcPts val="0"/>
              </a:spcAft>
              <a:buNone/>
              <a:defRPr>
                <a:solidFill>
                  <a:srgbClr val="B7B7B7"/>
                </a:solidFill>
                <a:latin typeface="DM Serif Display"/>
                <a:ea typeface="DM Serif Display"/>
                <a:cs typeface="DM Serif Display"/>
                <a:sym typeface="DM Serif Display"/>
              </a:defRPr>
            </a:lvl6pPr>
            <a:lvl7pPr lvl="6" rtl="0">
              <a:spcBef>
                <a:spcPts val="1600"/>
              </a:spcBef>
              <a:spcAft>
                <a:spcPts val="0"/>
              </a:spcAft>
              <a:buNone/>
              <a:defRPr>
                <a:solidFill>
                  <a:srgbClr val="B7B7B7"/>
                </a:solidFill>
                <a:latin typeface="DM Serif Display"/>
                <a:ea typeface="DM Serif Display"/>
                <a:cs typeface="DM Serif Display"/>
                <a:sym typeface="DM Serif Display"/>
              </a:defRPr>
            </a:lvl7pPr>
            <a:lvl8pPr lvl="7" rtl="0">
              <a:spcBef>
                <a:spcPts val="1600"/>
              </a:spcBef>
              <a:spcAft>
                <a:spcPts val="0"/>
              </a:spcAft>
              <a:buNone/>
              <a:defRPr>
                <a:solidFill>
                  <a:srgbClr val="B7B7B7"/>
                </a:solidFill>
                <a:latin typeface="DM Serif Display"/>
                <a:ea typeface="DM Serif Display"/>
                <a:cs typeface="DM Serif Display"/>
                <a:sym typeface="DM Serif Display"/>
              </a:defRPr>
            </a:lvl8pPr>
            <a:lvl9pPr lvl="8" rtl="0">
              <a:spcBef>
                <a:spcPts val="1600"/>
              </a:spcBef>
              <a:spcAft>
                <a:spcPts val="1600"/>
              </a:spcAft>
              <a:buNone/>
              <a:defRPr>
                <a:solidFill>
                  <a:srgbClr val="B7B7B7"/>
                </a:solidFill>
                <a:latin typeface="DM Serif Display"/>
                <a:ea typeface="DM Serif Display"/>
                <a:cs typeface="DM Serif Display"/>
                <a:sym typeface="DM Serif Display"/>
              </a:defRPr>
            </a:lvl9pPr>
          </a:lstStyle>
          <a:p>
            <a:endParaRPr/>
          </a:p>
        </p:txBody>
      </p:sp>
      <p:sp>
        <p:nvSpPr>
          <p:cNvPr id="49" name="Google Shape;49;p8"/>
          <p:cNvSpPr txBox="1">
            <a:spLocks noGrp="1"/>
          </p:cNvSpPr>
          <p:nvPr>
            <p:ph type="subTitle" idx="2"/>
          </p:nvPr>
        </p:nvSpPr>
        <p:spPr>
          <a:xfrm>
            <a:off x="934666" y="2571750"/>
            <a:ext cx="28773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solidFill>
                  <a:srgbClr val="B7B7B7"/>
                </a:solidFill>
              </a:defRPr>
            </a:lvl1pPr>
            <a:lvl2pPr lvl="1" rtl="0">
              <a:spcBef>
                <a:spcPts val="1600"/>
              </a:spcBef>
              <a:spcAft>
                <a:spcPts val="0"/>
              </a:spcAft>
              <a:buNone/>
              <a:defRPr>
                <a:solidFill>
                  <a:srgbClr val="B7B7B7"/>
                </a:solidFill>
              </a:defRPr>
            </a:lvl2pPr>
            <a:lvl3pPr lvl="2" rtl="0">
              <a:spcBef>
                <a:spcPts val="1600"/>
              </a:spcBef>
              <a:spcAft>
                <a:spcPts val="0"/>
              </a:spcAft>
              <a:buNone/>
              <a:defRPr>
                <a:solidFill>
                  <a:srgbClr val="B7B7B7"/>
                </a:solidFill>
              </a:defRPr>
            </a:lvl3pPr>
            <a:lvl4pPr lvl="3" rtl="0">
              <a:spcBef>
                <a:spcPts val="1600"/>
              </a:spcBef>
              <a:spcAft>
                <a:spcPts val="0"/>
              </a:spcAft>
              <a:buNone/>
              <a:defRPr>
                <a:solidFill>
                  <a:srgbClr val="B7B7B7"/>
                </a:solidFill>
              </a:defRPr>
            </a:lvl4pPr>
            <a:lvl5pPr lvl="4" rtl="0">
              <a:spcBef>
                <a:spcPts val="1600"/>
              </a:spcBef>
              <a:spcAft>
                <a:spcPts val="0"/>
              </a:spcAft>
              <a:buNone/>
              <a:defRPr>
                <a:solidFill>
                  <a:srgbClr val="B7B7B7"/>
                </a:solidFill>
              </a:defRPr>
            </a:lvl5pPr>
            <a:lvl6pPr lvl="5" rtl="0">
              <a:spcBef>
                <a:spcPts val="1600"/>
              </a:spcBef>
              <a:spcAft>
                <a:spcPts val="0"/>
              </a:spcAft>
              <a:buNone/>
              <a:defRPr>
                <a:solidFill>
                  <a:srgbClr val="B7B7B7"/>
                </a:solidFill>
              </a:defRPr>
            </a:lvl6pPr>
            <a:lvl7pPr lvl="6" rtl="0">
              <a:spcBef>
                <a:spcPts val="1600"/>
              </a:spcBef>
              <a:spcAft>
                <a:spcPts val="0"/>
              </a:spcAft>
              <a:buNone/>
              <a:defRPr>
                <a:solidFill>
                  <a:srgbClr val="B7B7B7"/>
                </a:solidFill>
              </a:defRPr>
            </a:lvl7pPr>
            <a:lvl8pPr lvl="7" rtl="0">
              <a:spcBef>
                <a:spcPts val="1600"/>
              </a:spcBef>
              <a:spcAft>
                <a:spcPts val="0"/>
              </a:spcAft>
              <a:buNone/>
              <a:defRPr>
                <a:solidFill>
                  <a:srgbClr val="B7B7B7"/>
                </a:solidFill>
              </a:defRPr>
            </a:lvl8pPr>
            <a:lvl9pPr lvl="8" rtl="0">
              <a:spcBef>
                <a:spcPts val="1600"/>
              </a:spcBef>
              <a:spcAft>
                <a:spcPts val="1600"/>
              </a:spcAft>
              <a:buNone/>
              <a:defRPr>
                <a:solidFill>
                  <a:srgbClr val="B7B7B7"/>
                </a:solidFill>
              </a:defRPr>
            </a:lvl9pPr>
          </a:lstStyle>
          <a:p>
            <a:endParaRPr/>
          </a:p>
        </p:txBody>
      </p:sp>
      <p:sp>
        <p:nvSpPr>
          <p:cNvPr id="50" name="Google Shape;50;p8"/>
          <p:cNvSpPr txBox="1">
            <a:spLocks noGrp="1"/>
          </p:cNvSpPr>
          <p:nvPr>
            <p:ph type="subTitle" idx="3"/>
          </p:nvPr>
        </p:nvSpPr>
        <p:spPr>
          <a:xfrm>
            <a:off x="5371290" y="2394325"/>
            <a:ext cx="2877300" cy="295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latin typeface="DM Serif Display"/>
                <a:ea typeface="DM Serif Display"/>
                <a:cs typeface="DM Serif Display"/>
                <a:sym typeface="DM Serif Display"/>
              </a:defRPr>
            </a:lvl1pPr>
            <a:lvl2pPr lvl="1" rtl="0">
              <a:spcBef>
                <a:spcPts val="1600"/>
              </a:spcBef>
              <a:spcAft>
                <a:spcPts val="0"/>
              </a:spcAft>
              <a:buNone/>
              <a:defRPr>
                <a:latin typeface="DM Serif Display"/>
                <a:ea typeface="DM Serif Display"/>
                <a:cs typeface="DM Serif Display"/>
                <a:sym typeface="DM Serif Display"/>
              </a:defRPr>
            </a:lvl2pPr>
            <a:lvl3pPr lvl="2" rtl="0">
              <a:spcBef>
                <a:spcPts val="1600"/>
              </a:spcBef>
              <a:spcAft>
                <a:spcPts val="0"/>
              </a:spcAft>
              <a:buNone/>
              <a:defRPr>
                <a:latin typeface="DM Serif Display"/>
                <a:ea typeface="DM Serif Display"/>
                <a:cs typeface="DM Serif Display"/>
                <a:sym typeface="DM Serif Display"/>
              </a:defRPr>
            </a:lvl3pPr>
            <a:lvl4pPr lvl="3" rtl="0">
              <a:spcBef>
                <a:spcPts val="1600"/>
              </a:spcBef>
              <a:spcAft>
                <a:spcPts val="0"/>
              </a:spcAft>
              <a:buNone/>
              <a:defRPr>
                <a:latin typeface="DM Serif Display"/>
                <a:ea typeface="DM Serif Display"/>
                <a:cs typeface="DM Serif Display"/>
                <a:sym typeface="DM Serif Display"/>
              </a:defRPr>
            </a:lvl4pPr>
            <a:lvl5pPr lvl="4" rtl="0">
              <a:spcBef>
                <a:spcPts val="1600"/>
              </a:spcBef>
              <a:spcAft>
                <a:spcPts val="0"/>
              </a:spcAft>
              <a:buNone/>
              <a:defRPr>
                <a:latin typeface="DM Serif Display"/>
                <a:ea typeface="DM Serif Display"/>
                <a:cs typeface="DM Serif Display"/>
                <a:sym typeface="DM Serif Display"/>
              </a:defRPr>
            </a:lvl5pPr>
            <a:lvl6pPr lvl="5" rtl="0">
              <a:spcBef>
                <a:spcPts val="1600"/>
              </a:spcBef>
              <a:spcAft>
                <a:spcPts val="0"/>
              </a:spcAft>
              <a:buNone/>
              <a:defRPr>
                <a:latin typeface="DM Serif Display"/>
                <a:ea typeface="DM Serif Display"/>
                <a:cs typeface="DM Serif Display"/>
                <a:sym typeface="DM Serif Display"/>
              </a:defRPr>
            </a:lvl6pPr>
            <a:lvl7pPr lvl="6" rtl="0">
              <a:spcBef>
                <a:spcPts val="1600"/>
              </a:spcBef>
              <a:spcAft>
                <a:spcPts val="0"/>
              </a:spcAft>
              <a:buNone/>
              <a:defRPr>
                <a:latin typeface="DM Serif Display"/>
                <a:ea typeface="DM Serif Display"/>
                <a:cs typeface="DM Serif Display"/>
                <a:sym typeface="DM Serif Display"/>
              </a:defRPr>
            </a:lvl7pPr>
            <a:lvl8pPr lvl="7" rtl="0">
              <a:spcBef>
                <a:spcPts val="1600"/>
              </a:spcBef>
              <a:spcAft>
                <a:spcPts val="0"/>
              </a:spcAft>
              <a:buNone/>
              <a:defRPr>
                <a:latin typeface="DM Serif Display"/>
                <a:ea typeface="DM Serif Display"/>
                <a:cs typeface="DM Serif Display"/>
                <a:sym typeface="DM Serif Display"/>
              </a:defRPr>
            </a:lvl8pPr>
            <a:lvl9pPr lvl="8" rtl="0">
              <a:spcBef>
                <a:spcPts val="1600"/>
              </a:spcBef>
              <a:spcAft>
                <a:spcPts val="1600"/>
              </a:spcAft>
              <a:buNone/>
              <a:defRPr>
                <a:latin typeface="DM Serif Display"/>
                <a:ea typeface="DM Serif Display"/>
                <a:cs typeface="DM Serif Display"/>
                <a:sym typeface="DM Serif Display"/>
              </a:defRPr>
            </a:lvl9pPr>
          </a:lstStyle>
          <a:p>
            <a:endParaRPr/>
          </a:p>
        </p:txBody>
      </p:sp>
      <p:sp>
        <p:nvSpPr>
          <p:cNvPr id="51" name="Google Shape;51;p8"/>
          <p:cNvSpPr txBox="1">
            <a:spLocks noGrp="1"/>
          </p:cNvSpPr>
          <p:nvPr>
            <p:ph type="subTitle" idx="4"/>
          </p:nvPr>
        </p:nvSpPr>
        <p:spPr>
          <a:xfrm>
            <a:off x="5371290" y="2571750"/>
            <a:ext cx="28773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design">
  <p:cSld name="CUSTOM_6_1_1">
    <p:spTree>
      <p:nvGrpSpPr>
        <p:cNvPr id="1" name="Shape 73"/>
        <p:cNvGrpSpPr/>
        <p:nvPr/>
      </p:nvGrpSpPr>
      <p:grpSpPr>
        <a:xfrm>
          <a:off x="0" y="0"/>
          <a:ext cx="0" cy="0"/>
          <a:chOff x="0" y="0"/>
          <a:chExt cx="0" cy="0"/>
        </a:xfrm>
      </p:grpSpPr>
      <p:sp>
        <p:nvSpPr>
          <p:cNvPr id="74" name="Google Shape;74;p12"/>
          <p:cNvSpPr txBox="1">
            <a:spLocks noGrp="1"/>
          </p:cNvSpPr>
          <p:nvPr>
            <p:ph type="ctrTitle"/>
          </p:nvPr>
        </p:nvSpPr>
        <p:spPr>
          <a:xfrm>
            <a:off x="723600" y="470625"/>
            <a:ext cx="1497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2">
  <p:cSld name="CUSTOM_6_1_1_1">
    <p:spTree>
      <p:nvGrpSpPr>
        <p:cNvPr id="1" name="Shape 79"/>
        <p:cNvGrpSpPr/>
        <p:nvPr/>
      </p:nvGrpSpPr>
      <p:grpSpPr>
        <a:xfrm>
          <a:off x="0" y="0"/>
          <a:ext cx="0" cy="0"/>
          <a:chOff x="0" y="0"/>
          <a:chExt cx="0" cy="0"/>
        </a:xfrm>
      </p:grpSpPr>
      <p:sp>
        <p:nvSpPr>
          <p:cNvPr id="80" name="Google Shape;80;p14"/>
          <p:cNvSpPr txBox="1">
            <a:spLocks noGrp="1"/>
          </p:cNvSpPr>
          <p:nvPr>
            <p:ph type="ctrTitle"/>
          </p:nvPr>
        </p:nvSpPr>
        <p:spPr>
          <a:xfrm>
            <a:off x="2120944" y="1395950"/>
            <a:ext cx="2429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81" name="Google Shape;81;p14"/>
          <p:cNvSpPr txBox="1">
            <a:spLocks noGrp="1"/>
          </p:cNvSpPr>
          <p:nvPr>
            <p:ph type="subTitle" idx="1"/>
          </p:nvPr>
        </p:nvSpPr>
        <p:spPr>
          <a:xfrm>
            <a:off x="2120944" y="1857424"/>
            <a:ext cx="1826400" cy="36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2" name="Google Shape;82;p14"/>
          <p:cNvSpPr txBox="1">
            <a:spLocks noGrp="1"/>
          </p:cNvSpPr>
          <p:nvPr>
            <p:ph type="ctrTitle" idx="2"/>
          </p:nvPr>
        </p:nvSpPr>
        <p:spPr>
          <a:xfrm>
            <a:off x="4593656" y="1392550"/>
            <a:ext cx="24294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83" name="Google Shape;83;p14"/>
          <p:cNvSpPr txBox="1">
            <a:spLocks noGrp="1"/>
          </p:cNvSpPr>
          <p:nvPr>
            <p:ph type="subTitle" idx="3"/>
          </p:nvPr>
        </p:nvSpPr>
        <p:spPr>
          <a:xfrm>
            <a:off x="5196656" y="1854021"/>
            <a:ext cx="18264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84" name="Google Shape;84;p14"/>
          <p:cNvSpPr txBox="1">
            <a:spLocks noGrp="1"/>
          </p:cNvSpPr>
          <p:nvPr>
            <p:ph type="ctrTitle" idx="4"/>
          </p:nvPr>
        </p:nvSpPr>
        <p:spPr>
          <a:xfrm>
            <a:off x="2120944" y="2921676"/>
            <a:ext cx="2429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85" name="Google Shape;85;p14"/>
          <p:cNvSpPr txBox="1">
            <a:spLocks noGrp="1"/>
          </p:cNvSpPr>
          <p:nvPr>
            <p:ph type="subTitle" idx="5"/>
          </p:nvPr>
        </p:nvSpPr>
        <p:spPr>
          <a:xfrm>
            <a:off x="2120944" y="3383150"/>
            <a:ext cx="1826400" cy="36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6" name="Google Shape;86;p14"/>
          <p:cNvSpPr txBox="1">
            <a:spLocks noGrp="1"/>
          </p:cNvSpPr>
          <p:nvPr>
            <p:ph type="ctrTitle" idx="6"/>
          </p:nvPr>
        </p:nvSpPr>
        <p:spPr>
          <a:xfrm>
            <a:off x="4593656" y="2918279"/>
            <a:ext cx="24294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87" name="Google Shape;87;p14"/>
          <p:cNvSpPr txBox="1">
            <a:spLocks noGrp="1"/>
          </p:cNvSpPr>
          <p:nvPr>
            <p:ph type="subTitle" idx="7"/>
          </p:nvPr>
        </p:nvSpPr>
        <p:spPr>
          <a:xfrm>
            <a:off x="5196656" y="3379749"/>
            <a:ext cx="1826400" cy="3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88" name="Google Shape;88;p14"/>
          <p:cNvSpPr txBox="1">
            <a:spLocks noGrp="1"/>
          </p:cNvSpPr>
          <p:nvPr>
            <p:ph type="ctrTitle" idx="8"/>
          </p:nvPr>
        </p:nvSpPr>
        <p:spPr>
          <a:xfrm>
            <a:off x="723600" y="470625"/>
            <a:ext cx="1497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CUSTOM_11_1_2_1">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1676549" y="2123400"/>
            <a:ext cx="2847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B7B7B7"/>
              </a:buClr>
              <a:buSzPts val="2800"/>
              <a:buNone/>
              <a:defRPr>
                <a:solidFill>
                  <a:srgbClr val="B7B7B7"/>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122" name="Google Shape;122;p20"/>
          <p:cNvSpPr txBox="1">
            <a:spLocks noGrp="1"/>
          </p:cNvSpPr>
          <p:nvPr>
            <p:ph type="subTitle" idx="1"/>
          </p:nvPr>
        </p:nvSpPr>
        <p:spPr>
          <a:xfrm flipH="1">
            <a:off x="5020872" y="1986750"/>
            <a:ext cx="2631000" cy="11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26">
    <p:spTree>
      <p:nvGrpSpPr>
        <p:cNvPr id="1" name="Shape 13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p:cSld name="CUSTOM_27">
    <p:bg>
      <p:bgPr>
        <a:solidFill>
          <a:schemeClr val="lt1"/>
        </a:solidFill>
        <a:effectLst/>
      </p:bgPr>
    </p:bg>
    <p:spTree>
      <p:nvGrpSpPr>
        <p:cNvPr id="1" name="Shape 13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1pPr>
            <a:lvl2pPr lvl="1"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2pPr>
            <a:lvl3pPr lvl="2"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3pPr>
            <a:lvl4pPr lvl="3"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4pPr>
            <a:lvl5pPr lvl="4"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5pPr>
            <a:lvl6pPr lvl="5"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6pPr>
            <a:lvl7pPr lvl="6"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7pPr>
            <a:lvl8pPr lvl="7"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8pPr>
            <a:lvl9pPr lvl="8" rtl="0">
              <a:spcBef>
                <a:spcPts val="0"/>
              </a:spcBef>
              <a:spcAft>
                <a:spcPts val="0"/>
              </a:spcAft>
              <a:buClr>
                <a:schemeClr val="dk1"/>
              </a:buClr>
              <a:buSzPts val="2800"/>
              <a:buFont typeface="DM Serif Display"/>
              <a:buNone/>
              <a:defRPr sz="2800">
                <a:solidFill>
                  <a:schemeClr val="dk1"/>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1pPr>
            <a:lvl2pPr marL="914400" lvl="1"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2pPr>
            <a:lvl3pPr marL="1371600" lvl="2"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3pPr>
            <a:lvl4pPr marL="1828800" lvl="3"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4pPr>
            <a:lvl5pPr marL="2286000" lvl="4"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5pPr>
            <a:lvl6pPr marL="2743200" lvl="5"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6pPr>
            <a:lvl7pPr marL="3200400" lvl="6"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7pPr>
            <a:lvl8pPr marL="3657600" lvl="7" indent="-304800" rtl="0">
              <a:lnSpc>
                <a:spcPct val="115000"/>
              </a:lnSpc>
              <a:spcBef>
                <a:spcPts val="1600"/>
              </a:spcBef>
              <a:spcAft>
                <a:spcPts val="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8pPr>
            <a:lvl9pPr marL="4114800" lvl="8" indent="-304800" rtl="0">
              <a:lnSpc>
                <a:spcPct val="115000"/>
              </a:lnSpc>
              <a:spcBef>
                <a:spcPts val="1600"/>
              </a:spcBef>
              <a:spcAft>
                <a:spcPts val="1600"/>
              </a:spcAft>
              <a:buClr>
                <a:schemeClr val="dk1"/>
              </a:buClr>
              <a:buSzPts val="1200"/>
              <a:buFont typeface="Open Sans Light"/>
              <a:buChar char="■"/>
              <a:defRPr sz="1200">
                <a:solidFill>
                  <a:schemeClr val="dk1"/>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8" r:id="rId3"/>
    <p:sldLayoutId id="2147483660" r:id="rId4"/>
    <p:sldLayoutId id="2147483666" r:id="rId5"/>
    <p:sldLayoutId id="2147483669" r:id="rId6"/>
    <p:sldLayoutId id="2147483670" r:id="rId7"/>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7" Type="http://schemas.microsoft.com/office/2007/relationships/hdphoto" Target="../media/hdphoto4.wdp"/><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hyperlink" Target="https://www.linkedin.com/in/alumni-umf-carol-davila-275b2928a?lipi=urn%3Ali%3Apage%3Ad_flagship3_profile_view_base_contact_details%3BWoJqW2j9TAekYgF9uJ75xw%3D%3D" TargetMode="External"/><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hyperlink" Target="https://www.instagram.com/alumni.umfcd/" TargetMode="External"/><Relationship Id="rId10" Type="http://schemas.openxmlformats.org/officeDocument/2006/relationships/image" Target="../media/image11.png"/><Relationship Id="rId4" Type="http://schemas.openxmlformats.org/officeDocument/2006/relationships/hyperlink" Target="https://www.facebook.com/profile.php?id=61550804553233" TargetMode="External"/><Relationship Id="rId9" Type="http://schemas.openxmlformats.org/officeDocument/2006/relationships/image" Target="../media/image25.jpg"/></Relationships>
</file>

<file path=ppt/slides/_rels/slide1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10" Type="http://schemas.microsoft.com/office/2007/relationships/hdphoto" Target="../media/hdphoto4.wdp"/><Relationship Id="rId4" Type="http://schemas.openxmlformats.org/officeDocument/2006/relationships/image" Target="../media/image28.jp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3.png"/><Relationship Id="rId4" Type="http://schemas.microsoft.com/office/2007/relationships/hdphoto" Target="../media/hdphoto3.wdp"/><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0.jpg"/><Relationship Id="rId5" Type="http://schemas.openxmlformats.org/officeDocument/2006/relationships/image" Target="../media/image3.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2.png"/><Relationship Id="rId4" Type="http://schemas.microsoft.com/office/2007/relationships/hdphoto" Target="../media/hdphoto7.wdp"/><Relationship Id="rId9" Type="http://schemas.microsoft.com/office/2007/relationships/hdphoto" Target="../media/hdphoto9.wdp"/></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D79BD6-521E-6B88-B805-9AFB607068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0"/>
                    </a14:imgEffect>
                    <a14:imgEffect>
                      <a14:brightnessContrast bright="20000" contrast="-40000"/>
                    </a14:imgEffect>
                  </a14:imgLayer>
                </a14:imgProps>
              </a:ext>
            </a:extLst>
          </a:blip>
          <a:stretch>
            <a:fillRect/>
          </a:stretch>
        </p:blipFill>
        <p:spPr>
          <a:xfrm>
            <a:off x="0" y="0"/>
            <a:ext cx="9146461" cy="5143501"/>
          </a:xfrm>
          <a:prstGeom prst="rect">
            <a:avLst/>
          </a:prstGeom>
        </p:spPr>
      </p:pic>
      <p:sp>
        <p:nvSpPr>
          <p:cNvPr id="4" name="Rectangle 3">
            <a:extLst>
              <a:ext uri="{FF2B5EF4-FFF2-40B4-BE49-F238E27FC236}">
                <a16:creationId xmlns:a16="http://schemas.microsoft.com/office/drawing/2014/main" id="{A3040459-FA56-8C86-A23B-EAE6995AA052}"/>
              </a:ext>
            </a:extLst>
          </p:cNvPr>
          <p:cNvSpPr/>
          <p:nvPr/>
        </p:nvSpPr>
        <p:spPr>
          <a:xfrm>
            <a:off x="-7" y="-1"/>
            <a:ext cx="9144001" cy="5143501"/>
          </a:xfrm>
          <a:prstGeom prst="rect">
            <a:avLst/>
          </a:prstGeom>
          <a:solidFill>
            <a:srgbClr val="1F4B73">
              <a:alpha val="7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sz="1200">
              <a:latin typeface="Book Antiqua" panose="02040602050305030304" pitchFamily="18" charset="0"/>
            </a:endParaRPr>
          </a:p>
        </p:txBody>
      </p:sp>
      <p:sp>
        <p:nvSpPr>
          <p:cNvPr id="8" name="Google Shape;147;p29">
            <a:extLst>
              <a:ext uri="{FF2B5EF4-FFF2-40B4-BE49-F238E27FC236}">
                <a16:creationId xmlns:a16="http://schemas.microsoft.com/office/drawing/2014/main" id="{0DAA8DFF-4426-AB5D-2194-55ED7AD5B379}"/>
              </a:ext>
            </a:extLst>
          </p:cNvPr>
          <p:cNvSpPr txBox="1">
            <a:spLocks/>
          </p:cNvSpPr>
          <p:nvPr/>
        </p:nvSpPr>
        <p:spPr>
          <a:xfrm>
            <a:off x="1224087" y="1254093"/>
            <a:ext cx="6754161" cy="2108774"/>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800" b="1" dirty="0" err="1">
                <a:solidFill>
                  <a:schemeClr val="lt1"/>
                </a:solidFill>
                <a:latin typeface="Book Antiqua" panose="02040602050305030304" pitchFamily="18" charset="0"/>
                <a:cs typeface="Times New Roman" panose="02020603050405020304" pitchFamily="18" charset="0"/>
              </a:rPr>
              <a:t>Proiectul</a:t>
            </a:r>
            <a:r>
              <a:rPr lang="en-GB" sz="2800" b="1" dirty="0">
                <a:solidFill>
                  <a:schemeClr val="lt1"/>
                </a:solidFill>
                <a:latin typeface="Book Antiqua" panose="02040602050305030304" pitchFamily="18" charset="0"/>
                <a:cs typeface="Times New Roman" panose="02020603050405020304" pitchFamily="18" charset="0"/>
              </a:rPr>
              <a:t> </a:t>
            </a:r>
            <a:r>
              <a:rPr lang="ro-RO" sz="2800" b="1" dirty="0">
                <a:solidFill>
                  <a:schemeClr val="lt1"/>
                </a:solidFill>
                <a:latin typeface="Book Antiqua" panose="02040602050305030304" pitchFamily="18" charset="0"/>
                <a:cs typeface="Times New Roman" panose="02020603050405020304" pitchFamily="18" charset="0"/>
              </a:rPr>
              <a:t>,,</a:t>
            </a:r>
            <a:r>
              <a:rPr lang="en-GB" sz="2800" b="1" dirty="0" err="1">
                <a:solidFill>
                  <a:schemeClr val="lt1"/>
                </a:solidFill>
                <a:latin typeface="Book Antiqua" panose="02040602050305030304" pitchFamily="18" charset="0"/>
                <a:cs typeface="Times New Roman" panose="02020603050405020304" pitchFamily="18" charset="0"/>
              </a:rPr>
              <a:t>Sustenabilitate</a:t>
            </a:r>
            <a:r>
              <a:rPr lang="en-GB" sz="2800" b="1" dirty="0">
                <a:solidFill>
                  <a:schemeClr val="lt1"/>
                </a:solidFill>
                <a:latin typeface="Book Antiqua" panose="02040602050305030304" pitchFamily="18" charset="0"/>
                <a:cs typeface="Times New Roman" panose="02020603050405020304" pitchFamily="18" charset="0"/>
              </a:rPr>
              <a:t> </a:t>
            </a:r>
            <a:r>
              <a:rPr lang="en-GB" sz="2800" b="1" dirty="0" err="1">
                <a:solidFill>
                  <a:schemeClr val="lt1"/>
                </a:solidFill>
                <a:latin typeface="Book Antiqua" panose="02040602050305030304" pitchFamily="18" charset="0"/>
                <a:cs typeface="Times New Roman" panose="02020603050405020304" pitchFamily="18" charset="0"/>
              </a:rPr>
              <a:t>pentru</a:t>
            </a:r>
            <a:r>
              <a:rPr lang="en-GB" sz="2800" b="1" dirty="0">
                <a:solidFill>
                  <a:schemeClr val="lt1"/>
                </a:solidFill>
                <a:latin typeface="Book Antiqua" panose="02040602050305030304" pitchFamily="18" charset="0"/>
                <a:cs typeface="Times New Roman" panose="02020603050405020304" pitchFamily="18" charset="0"/>
              </a:rPr>
              <a:t> </a:t>
            </a:r>
            <a:r>
              <a:rPr lang="en-GB" sz="2800" b="1" dirty="0" err="1">
                <a:solidFill>
                  <a:schemeClr val="lt1"/>
                </a:solidFill>
                <a:latin typeface="Book Antiqua" panose="02040602050305030304" pitchFamily="18" charset="0"/>
                <a:cs typeface="Times New Roman" panose="02020603050405020304" pitchFamily="18" charset="0"/>
              </a:rPr>
              <a:t>comunitate</a:t>
            </a:r>
            <a:r>
              <a:rPr lang="en-GB" sz="2800" b="1" dirty="0">
                <a:solidFill>
                  <a:schemeClr val="lt1"/>
                </a:solidFill>
                <a:latin typeface="Book Antiqua" panose="02040602050305030304" pitchFamily="18" charset="0"/>
                <a:cs typeface="Times New Roman" panose="02020603050405020304" pitchFamily="18" charset="0"/>
              </a:rPr>
              <a:t> </a:t>
            </a:r>
            <a:r>
              <a:rPr lang="en-GB" sz="2800" b="1" dirty="0" err="1">
                <a:solidFill>
                  <a:schemeClr val="lt1"/>
                </a:solidFill>
                <a:latin typeface="Book Antiqua" panose="02040602050305030304" pitchFamily="18" charset="0"/>
                <a:cs typeface="Times New Roman" panose="02020603050405020304" pitchFamily="18" charset="0"/>
              </a:rPr>
              <a:t>prin</a:t>
            </a:r>
            <a:r>
              <a:rPr lang="en-GB" sz="2800" b="1" dirty="0">
                <a:solidFill>
                  <a:schemeClr val="lt1"/>
                </a:solidFill>
                <a:latin typeface="Book Antiqua" panose="02040602050305030304" pitchFamily="18" charset="0"/>
                <a:cs typeface="Times New Roman" panose="02020603050405020304" pitchFamily="18" charset="0"/>
              </a:rPr>
              <a:t> </a:t>
            </a:r>
            <a:r>
              <a:rPr lang="en-GB" sz="2800" b="1" dirty="0" err="1">
                <a:solidFill>
                  <a:schemeClr val="lt1"/>
                </a:solidFill>
                <a:latin typeface="Book Antiqua" panose="02040602050305030304" pitchFamily="18" charset="0"/>
                <a:cs typeface="Times New Roman" panose="02020603050405020304" pitchFamily="18" charset="0"/>
              </a:rPr>
              <a:t>cre</a:t>
            </a:r>
            <a:r>
              <a:rPr lang="ro-RO" sz="2800" b="1" dirty="0" err="1">
                <a:solidFill>
                  <a:schemeClr val="lt1"/>
                </a:solidFill>
                <a:latin typeface="Book Antiqua" panose="02040602050305030304" pitchFamily="18" charset="0"/>
                <a:cs typeface="Times New Roman" panose="02020603050405020304" pitchFamily="18" charset="0"/>
              </a:rPr>
              <a:t>șterea</a:t>
            </a:r>
            <a:r>
              <a:rPr lang="ro-RO" sz="2800" b="1" dirty="0">
                <a:solidFill>
                  <a:schemeClr val="lt1"/>
                </a:solidFill>
                <a:latin typeface="Book Antiqua" panose="02040602050305030304" pitchFamily="18" charset="0"/>
                <a:cs typeface="Times New Roman" panose="02020603050405020304" pitchFamily="18" charset="0"/>
              </a:rPr>
              <a:t> accesului la educație”</a:t>
            </a:r>
            <a:endParaRPr lang="en-GB" sz="2800" b="1" dirty="0">
              <a:solidFill>
                <a:schemeClr val="lt1"/>
              </a:solidFill>
              <a:latin typeface="Book Antiqua" panose="02040602050305030304" pitchFamily="18" charset="0"/>
              <a:cs typeface="Times New Roman" panose="02020603050405020304" pitchFamily="18" charset="0"/>
            </a:endParaRPr>
          </a:p>
          <a:p>
            <a:pPr algn="ctr"/>
            <a:r>
              <a:rPr lang="en-GB" sz="2800" b="1" dirty="0">
                <a:solidFill>
                  <a:schemeClr val="lt1"/>
                </a:solidFill>
                <a:latin typeface="Book Antiqua" panose="02040602050305030304" pitchFamily="18" charset="0"/>
                <a:cs typeface="Times New Roman" panose="02020603050405020304" pitchFamily="18" charset="0"/>
              </a:rPr>
              <a:t>a </a:t>
            </a:r>
            <a:r>
              <a:rPr lang="en-GB" sz="2800" b="1" dirty="0" err="1">
                <a:solidFill>
                  <a:schemeClr val="lt1"/>
                </a:solidFill>
                <a:latin typeface="Book Antiqua" panose="02040602050305030304" pitchFamily="18" charset="0"/>
                <a:cs typeface="Times New Roman" panose="02020603050405020304" pitchFamily="18" charset="0"/>
              </a:rPr>
              <a:t>ajuns</a:t>
            </a:r>
            <a:r>
              <a:rPr lang="en-GB" sz="2800" b="1" dirty="0">
                <a:solidFill>
                  <a:schemeClr val="lt1"/>
                </a:solidFill>
                <a:latin typeface="Book Antiqua" panose="02040602050305030304" pitchFamily="18" charset="0"/>
                <a:cs typeface="Times New Roman" panose="02020603050405020304" pitchFamily="18" charset="0"/>
              </a:rPr>
              <a:t> la final </a:t>
            </a:r>
          </a:p>
        </p:txBody>
      </p:sp>
      <p:sp>
        <p:nvSpPr>
          <p:cNvPr id="11" name="Google Shape;37;p1">
            <a:extLst>
              <a:ext uri="{FF2B5EF4-FFF2-40B4-BE49-F238E27FC236}">
                <a16:creationId xmlns:a16="http://schemas.microsoft.com/office/drawing/2014/main" id="{A182DA93-FCF5-3115-C052-6E9F1F2B573A}"/>
              </a:ext>
            </a:extLst>
          </p:cNvPr>
          <p:cNvSpPr txBox="1">
            <a:spLocks/>
          </p:cNvSpPr>
          <p:nvPr/>
        </p:nvSpPr>
        <p:spPr>
          <a:xfrm>
            <a:off x="1859674" y="3568215"/>
            <a:ext cx="5363667" cy="40011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9pPr>
          </a:lstStyle>
          <a:p>
            <a:pPr algn="ctr"/>
            <a:r>
              <a:rPr lang="en-US" sz="1300" b="1" dirty="0" err="1">
                <a:solidFill>
                  <a:schemeClr val="lt1"/>
                </a:solidFill>
                <a:latin typeface="Book Antiqua" panose="02040602050305030304" pitchFamily="18" charset="0"/>
                <a:ea typeface="Lora"/>
                <a:cs typeface="Times New Roman" panose="02020603050405020304" pitchFamily="18" charset="0"/>
                <a:sym typeface="Lora"/>
              </a:rPr>
              <a:t>Comunitatea</a:t>
            </a:r>
            <a:r>
              <a:rPr lang="en-US" sz="1300" b="1" dirty="0">
                <a:solidFill>
                  <a:schemeClr val="lt1"/>
                </a:solidFill>
                <a:latin typeface="Book Antiqua" panose="02040602050305030304" pitchFamily="18" charset="0"/>
                <a:ea typeface="Lora"/>
                <a:cs typeface="Times New Roman" panose="02020603050405020304" pitchFamily="18" charset="0"/>
                <a:sym typeface="Lora"/>
              </a:rPr>
              <a:t> Alumni</a:t>
            </a:r>
          </a:p>
          <a:p>
            <a:pPr algn="ctr"/>
            <a:r>
              <a:rPr lang="en-US" sz="1300" b="1" dirty="0" err="1">
                <a:solidFill>
                  <a:schemeClr val="lt1"/>
                </a:solidFill>
                <a:latin typeface="Book Antiqua" panose="02040602050305030304" pitchFamily="18" charset="0"/>
                <a:ea typeface="Lora Medium"/>
                <a:cs typeface="Times New Roman" panose="02020603050405020304" pitchFamily="18" charset="0"/>
                <a:sym typeface="Lora Medium"/>
              </a:rPr>
              <a:t>Universitatea</a:t>
            </a:r>
            <a:r>
              <a:rPr lang="en-US" sz="1300" b="1" dirty="0">
                <a:solidFill>
                  <a:schemeClr val="lt1"/>
                </a:solidFill>
                <a:latin typeface="Book Antiqua" panose="02040602050305030304" pitchFamily="18" charset="0"/>
                <a:ea typeface="Lora Medium"/>
                <a:cs typeface="Times New Roman" panose="02020603050405020304" pitchFamily="18" charset="0"/>
                <a:sym typeface="Lora Medium"/>
              </a:rPr>
              <a:t> de </a:t>
            </a:r>
            <a:r>
              <a:rPr lang="en-US" sz="1300" b="1" dirty="0" err="1">
                <a:solidFill>
                  <a:schemeClr val="lt1"/>
                </a:solidFill>
                <a:latin typeface="Book Antiqua" panose="02040602050305030304" pitchFamily="18" charset="0"/>
                <a:ea typeface="Lora Medium"/>
                <a:cs typeface="Times New Roman" panose="02020603050405020304" pitchFamily="18" charset="0"/>
                <a:sym typeface="Lora Medium"/>
              </a:rPr>
              <a:t>Medicin</a:t>
            </a:r>
            <a:r>
              <a:rPr lang="ro-RO" sz="1300" b="1" dirty="0">
                <a:solidFill>
                  <a:schemeClr val="lt1"/>
                </a:solidFill>
                <a:latin typeface="Book Antiqua" panose="02040602050305030304" pitchFamily="18" charset="0"/>
                <a:ea typeface="Lora Medium"/>
                <a:cs typeface="Times New Roman" panose="02020603050405020304" pitchFamily="18" charset="0"/>
                <a:sym typeface="Lora Medium"/>
              </a:rPr>
              <a:t>ă</a:t>
            </a:r>
            <a:r>
              <a:rPr lang="en-US" sz="1300" b="1" dirty="0">
                <a:solidFill>
                  <a:schemeClr val="lt1"/>
                </a:solidFill>
                <a:latin typeface="Book Antiqua" panose="02040602050305030304" pitchFamily="18" charset="0"/>
                <a:ea typeface="Lora Medium"/>
                <a:cs typeface="Times New Roman" panose="02020603050405020304" pitchFamily="18" charset="0"/>
                <a:sym typeface="Lora Medium"/>
              </a:rPr>
              <a:t> </a:t>
            </a:r>
            <a:r>
              <a:rPr lang="en-US" sz="1300" b="1" dirty="0" err="1">
                <a:solidFill>
                  <a:schemeClr val="lt1"/>
                </a:solidFill>
                <a:latin typeface="Book Antiqua" panose="02040602050305030304" pitchFamily="18" charset="0"/>
                <a:ea typeface="Lora Medium"/>
                <a:cs typeface="Times New Roman" panose="02020603050405020304" pitchFamily="18" charset="0"/>
                <a:sym typeface="Lora Medium"/>
              </a:rPr>
              <a:t>și</a:t>
            </a:r>
            <a:r>
              <a:rPr lang="en-US" sz="1300" b="1" dirty="0">
                <a:solidFill>
                  <a:schemeClr val="lt1"/>
                </a:solidFill>
                <a:latin typeface="Book Antiqua" panose="02040602050305030304" pitchFamily="18" charset="0"/>
                <a:ea typeface="Lora Medium"/>
                <a:cs typeface="Times New Roman" panose="02020603050405020304" pitchFamily="18" charset="0"/>
                <a:sym typeface="Lora Medium"/>
              </a:rPr>
              <a:t> </a:t>
            </a:r>
            <a:r>
              <a:rPr lang="en-US" sz="1300" b="1" dirty="0" err="1">
                <a:solidFill>
                  <a:schemeClr val="lt1"/>
                </a:solidFill>
                <a:latin typeface="Book Antiqua" panose="02040602050305030304" pitchFamily="18" charset="0"/>
                <a:ea typeface="Lora Medium"/>
                <a:cs typeface="Times New Roman" panose="02020603050405020304" pitchFamily="18" charset="0"/>
                <a:sym typeface="Lora Medium"/>
              </a:rPr>
              <a:t>Farmacie</a:t>
            </a:r>
            <a:r>
              <a:rPr lang="en-US" sz="1300" b="1" dirty="0">
                <a:solidFill>
                  <a:schemeClr val="lt1"/>
                </a:solidFill>
                <a:latin typeface="Book Antiqua" panose="02040602050305030304" pitchFamily="18" charset="0"/>
                <a:ea typeface="Lora Medium"/>
                <a:cs typeface="Times New Roman" panose="02020603050405020304" pitchFamily="18" charset="0"/>
                <a:sym typeface="Lora Medium"/>
              </a:rPr>
              <a:t> „Carol Davila” din </a:t>
            </a:r>
            <a:r>
              <a:rPr lang="en-US" sz="1300" b="1" dirty="0" err="1">
                <a:solidFill>
                  <a:schemeClr val="lt1"/>
                </a:solidFill>
                <a:latin typeface="Book Antiqua" panose="02040602050305030304" pitchFamily="18" charset="0"/>
                <a:ea typeface="Lora Medium"/>
                <a:cs typeface="Times New Roman" panose="02020603050405020304" pitchFamily="18" charset="0"/>
                <a:sym typeface="Lora Medium"/>
              </a:rPr>
              <a:t>Bucure</a:t>
            </a:r>
            <a:r>
              <a:rPr lang="ro-RO" sz="1300" b="1" dirty="0">
                <a:solidFill>
                  <a:schemeClr val="lt1"/>
                </a:solidFill>
                <a:latin typeface="Book Antiqua" panose="02040602050305030304" pitchFamily="18" charset="0"/>
                <a:ea typeface="Lora Medium"/>
                <a:cs typeface="Times New Roman" panose="02020603050405020304" pitchFamily="18" charset="0"/>
                <a:sym typeface="Lora Medium"/>
              </a:rPr>
              <a:t>ș</a:t>
            </a:r>
            <a:r>
              <a:rPr lang="en-US" sz="1300" b="1" dirty="0" err="1">
                <a:solidFill>
                  <a:schemeClr val="lt1"/>
                </a:solidFill>
                <a:latin typeface="Book Antiqua" panose="02040602050305030304" pitchFamily="18" charset="0"/>
                <a:ea typeface="Lora Medium"/>
                <a:cs typeface="Times New Roman" panose="02020603050405020304" pitchFamily="18" charset="0"/>
                <a:sym typeface="Lora Medium"/>
              </a:rPr>
              <a:t>ti</a:t>
            </a:r>
            <a:endParaRPr lang="en-US" sz="1300" b="1" dirty="0">
              <a:latin typeface="Book Antiqua" panose="02040602050305030304" pitchFamily="18" charset="0"/>
              <a:ea typeface="Lora Medium"/>
              <a:cs typeface="Times New Roman" panose="02020603050405020304" pitchFamily="18" charset="0"/>
              <a:sym typeface="Lora Medium"/>
            </a:endParaRPr>
          </a:p>
        </p:txBody>
      </p:sp>
      <p:pic>
        <p:nvPicPr>
          <p:cNvPr id="12" name="Google Shape;45;p1">
            <a:extLst>
              <a:ext uri="{FF2B5EF4-FFF2-40B4-BE49-F238E27FC236}">
                <a16:creationId xmlns:a16="http://schemas.microsoft.com/office/drawing/2014/main" id="{676A58AA-A960-F071-0D9D-012D6F01B597}"/>
              </a:ext>
            </a:extLst>
          </p:cNvPr>
          <p:cNvPicPr preferRelativeResize="0"/>
          <p:nvPr/>
        </p:nvPicPr>
        <p:blipFill>
          <a:blip r:embed="rId4">
            <a:alphaModFix/>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306674" y="265811"/>
            <a:ext cx="1834827" cy="658690"/>
          </a:xfrm>
          <a:prstGeom prst="rect">
            <a:avLst/>
          </a:prstGeom>
          <a:noFill/>
          <a:ln>
            <a:noFill/>
          </a:ln>
        </p:spPr>
      </p:pic>
      <p:pic>
        <p:nvPicPr>
          <p:cNvPr id="13" name="Google Shape;46;p1">
            <a:extLst>
              <a:ext uri="{FF2B5EF4-FFF2-40B4-BE49-F238E27FC236}">
                <a16:creationId xmlns:a16="http://schemas.microsoft.com/office/drawing/2014/main" id="{2735249D-8617-BA2D-1745-0E37680BCB85}"/>
              </a:ext>
            </a:extLst>
          </p:cNvPr>
          <p:cNvPicPr preferRelativeResize="0"/>
          <p:nvPr/>
        </p:nvPicPr>
        <p:blipFill>
          <a:blip r:embed="rId6">
            <a:alphaModFix/>
          </a:blip>
          <a:stretch>
            <a:fillRect/>
          </a:stretch>
        </p:blipFill>
        <p:spPr>
          <a:xfrm>
            <a:off x="7783234" y="141567"/>
            <a:ext cx="907178" cy="907178"/>
          </a:xfrm>
          <a:prstGeom prst="rect">
            <a:avLst/>
          </a:prstGeom>
          <a:noFill/>
          <a:ln>
            <a:noFill/>
          </a:ln>
        </p:spPr>
      </p:pic>
      <p:sp>
        <p:nvSpPr>
          <p:cNvPr id="5" name="Google Shape;144;p29">
            <a:extLst>
              <a:ext uri="{FF2B5EF4-FFF2-40B4-BE49-F238E27FC236}">
                <a16:creationId xmlns:a16="http://schemas.microsoft.com/office/drawing/2014/main" id="{63E20373-80E6-3E37-D641-3031A0FD8E7D}"/>
              </a:ext>
            </a:extLst>
          </p:cNvPr>
          <p:cNvSpPr/>
          <p:nvPr/>
        </p:nvSpPr>
        <p:spPr>
          <a:xfrm rot="16200000">
            <a:off x="7801025" y="3883998"/>
            <a:ext cx="952500" cy="826275"/>
          </a:xfrm>
          <a:custGeom>
            <a:avLst/>
            <a:gdLst/>
            <a:ahLst/>
            <a:cxnLst/>
            <a:rect l="l" t="t" r="r" b="b"/>
            <a:pathLst>
              <a:path w="38100" h="33051" extrusionOk="0">
                <a:moveTo>
                  <a:pt x="0" y="0"/>
                </a:moveTo>
                <a:lnTo>
                  <a:pt x="0" y="33051"/>
                </a:lnTo>
                <a:lnTo>
                  <a:pt x="38100" y="33051"/>
                </a:lnTo>
              </a:path>
            </a:pathLst>
          </a:custGeom>
          <a:noFill/>
          <a:ln w="19050" cap="flat" cmpd="sng">
            <a:solidFill>
              <a:srgbClr val="FFFFFF"/>
            </a:solidFill>
            <a:prstDash val="solid"/>
            <a:round/>
            <a:headEnd type="none" w="med" len="med"/>
            <a:tailEnd type="none" w="med" len="med"/>
          </a:ln>
        </p:spPr>
      </p:sp>
      <p:sp>
        <p:nvSpPr>
          <p:cNvPr id="6" name="Google Shape;145;p29">
            <a:extLst>
              <a:ext uri="{FF2B5EF4-FFF2-40B4-BE49-F238E27FC236}">
                <a16:creationId xmlns:a16="http://schemas.microsoft.com/office/drawing/2014/main" id="{022EEC3B-DB74-35CA-41EF-3015471E731C}"/>
              </a:ext>
            </a:extLst>
          </p:cNvPr>
          <p:cNvSpPr/>
          <p:nvPr/>
        </p:nvSpPr>
        <p:spPr>
          <a:xfrm>
            <a:off x="453587" y="3949312"/>
            <a:ext cx="952500" cy="826275"/>
          </a:xfrm>
          <a:custGeom>
            <a:avLst/>
            <a:gdLst/>
            <a:ahLst/>
            <a:cxnLst/>
            <a:rect l="l" t="t" r="r" b="b"/>
            <a:pathLst>
              <a:path w="38100" h="33051" extrusionOk="0">
                <a:moveTo>
                  <a:pt x="0" y="0"/>
                </a:moveTo>
                <a:lnTo>
                  <a:pt x="0" y="33051"/>
                </a:lnTo>
                <a:lnTo>
                  <a:pt x="38100" y="33051"/>
                </a:lnTo>
              </a:path>
            </a:pathLst>
          </a:custGeom>
          <a:noFill/>
          <a:ln w="19050" cap="flat" cmpd="sng">
            <a:solidFill>
              <a:schemeClr val="lt1"/>
            </a:solidFill>
            <a:prstDash val="solid"/>
            <a:round/>
            <a:headEnd type="none" w="med" len="med"/>
            <a:tailEnd type="none" w="med" len="med"/>
          </a:ln>
        </p:spPr>
      </p:sp>
      <p:sp>
        <p:nvSpPr>
          <p:cNvPr id="2" name="TextBox 1">
            <a:extLst>
              <a:ext uri="{FF2B5EF4-FFF2-40B4-BE49-F238E27FC236}">
                <a16:creationId xmlns:a16="http://schemas.microsoft.com/office/drawing/2014/main" id="{F1E28299-56CC-4714-8BF4-8251326C2975}"/>
              </a:ext>
            </a:extLst>
          </p:cNvPr>
          <p:cNvSpPr txBox="1"/>
          <p:nvPr/>
        </p:nvSpPr>
        <p:spPr>
          <a:xfrm>
            <a:off x="589785" y="4401428"/>
            <a:ext cx="1635071" cy="254511"/>
          </a:xfrm>
          <a:prstGeom prst="rect">
            <a:avLst/>
          </a:prstGeom>
          <a:noFill/>
        </p:spPr>
        <p:txBody>
          <a:bodyPr wrap="square" rtlCol="0">
            <a:spAutoFit/>
          </a:bodyPr>
          <a:lstStyle/>
          <a:p>
            <a:r>
              <a:rPr lang="ro-RO" sz="1000" b="1" dirty="0">
                <a:solidFill>
                  <a:schemeClr val="bg1"/>
                </a:solidFill>
                <a:latin typeface="Book Antiqua" panose="02040602050305030304" pitchFamily="18" charset="0"/>
              </a:rPr>
              <a:t>CNFIS-FDI-2024-F-0010</a:t>
            </a:r>
            <a:endParaRPr lang="en-GB" sz="1000" b="1"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1422113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BDEE4-DB22-D849-10E8-FEC7F8B9A1B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EB1BC1D-DBA6-6CF2-5042-FB6F45840AF3}"/>
              </a:ext>
            </a:extLst>
          </p:cNvPr>
          <p:cNvSpPr/>
          <p:nvPr/>
        </p:nvSpPr>
        <p:spPr>
          <a:xfrm>
            <a:off x="6936059" y="0"/>
            <a:ext cx="2207941"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10" name="Picture 9">
            <a:extLst>
              <a:ext uri="{FF2B5EF4-FFF2-40B4-BE49-F238E27FC236}">
                <a16:creationId xmlns:a16="http://schemas.microsoft.com/office/drawing/2014/main" id="{76479439-0768-4970-6C4E-C3D50C208B27}"/>
              </a:ext>
            </a:extLst>
          </p:cNvPr>
          <p:cNvPicPr>
            <a:picLocks noChangeAspect="1"/>
          </p:cNvPicPr>
          <p:nvPr/>
        </p:nvPicPr>
        <p:blipFill>
          <a:blip r:embed="rId2"/>
          <a:stretch>
            <a:fillRect/>
          </a:stretch>
        </p:blipFill>
        <p:spPr>
          <a:xfrm>
            <a:off x="2171266" y="315444"/>
            <a:ext cx="3092654" cy="18156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a:extLst>
              <a:ext uri="{FF2B5EF4-FFF2-40B4-BE49-F238E27FC236}">
                <a16:creationId xmlns:a16="http://schemas.microsoft.com/office/drawing/2014/main" id="{02BE0C31-F903-D5A9-40C4-855BD8972DED}"/>
              </a:ext>
            </a:extLst>
          </p:cNvPr>
          <p:cNvPicPr>
            <a:picLocks noChangeAspect="1"/>
          </p:cNvPicPr>
          <p:nvPr/>
        </p:nvPicPr>
        <p:blipFill>
          <a:blip r:embed="rId3"/>
          <a:stretch>
            <a:fillRect/>
          </a:stretch>
        </p:blipFill>
        <p:spPr>
          <a:xfrm>
            <a:off x="604769" y="1496049"/>
            <a:ext cx="1914120" cy="25233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4" name="Picture 13">
            <a:extLst>
              <a:ext uri="{FF2B5EF4-FFF2-40B4-BE49-F238E27FC236}">
                <a16:creationId xmlns:a16="http://schemas.microsoft.com/office/drawing/2014/main" id="{EBDA9EF0-58C2-0318-125B-011732779415}"/>
              </a:ext>
            </a:extLst>
          </p:cNvPr>
          <p:cNvPicPr>
            <a:picLocks noChangeAspect="1"/>
          </p:cNvPicPr>
          <p:nvPr/>
        </p:nvPicPr>
        <p:blipFill>
          <a:blip r:embed="rId4"/>
          <a:stretch>
            <a:fillRect/>
          </a:stretch>
        </p:blipFill>
        <p:spPr>
          <a:xfrm>
            <a:off x="4870462" y="869424"/>
            <a:ext cx="1914120" cy="25233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 name="Picture 15">
            <a:extLst>
              <a:ext uri="{FF2B5EF4-FFF2-40B4-BE49-F238E27FC236}">
                <a16:creationId xmlns:a16="http://schemas.microsoft.com/office/drawing/2014/main" id="{A15D6948-3849-5D37-AADA-88ABE5DE20F5}"/>
              </a:ext>
            </a:extLst>
          </p:cNvPr>
          <p:cNvPicPr>
            <a:picLocks noChangeAspect="1"/>
          </p:cNvPicPr>
          <p:nvPr/>
        </p:nvPicPr>
        <p:blipFill>
          <a:blip r:embed="rId5"/>
          <a:stretch>
            <a:fillRect/>
          </a:stretch>
        </p:blipFill>
        <p:spPr>
          <a:xfrm>
            <a:off x="2850314" y="2457748"/>
            <a:ext cx="2107233" cy="21995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 name="Google Shape;45;p1">
            <a:extLst>
              <a:ext uri="{FF2B5EF4-FFF2-40B4-BE49-F238E27FC236}">
                <a16:creationId xmlns:a16="http://schemas.microsoft.com/office/drawing/2014/main" id="{1FAB3E2A-0C28-A32E-75DF-4174CE2C5809}"/>
              </a:ext>
            </a:extLst>
          </p:cNvPr>
          <p:cNvPicPr preferRelativeResize="0"/>
          <p:nvPr/>
        </p:nvPicPr>
        <p:blipFill>
          <a:blip r:embed="rId6">
            <a:alphaModFix/>
            <a:extLst>
              <a:ext uri="{BEBA8EAE-BF5A-486C-A8C5-ECC9F3942E4B}">
                <a14:imgProps xmlns:a14="http://schemas.microsoft.com/office/drawing/2010/main">
                  <a14:imgLayer r:embed="rId7">
                    <a14:imgEffect>
                      <a14:sharpenSoften amount="50000"/>
                    </a14:imgEffect>
                    <a14:imgEffect>
                      <a14:saturation sat="400000"/>
                    </a14:imgEffect>
                    <a14:imgEffect>
                      <a14:brightnessContrast bright="40000" contrast="-20000"/>
                    </a14:imgEffect>
                  </a14:imgLayer>
                </a14:imgProps>
              </a:ext>
            </a:extLst>
          </a:blip>
          <a:stretch>
            <a:fillRect/>
          </a:stretch>
        </p:blipFill>
        <p:spPr>
          <a:xfrm>
            <a:off x="7082969" y="2403134"/>
            <a:ext cx="1914120" cy="581891"/>
          </a:xfrm>
          <a:prstGeom prst="rect">
            <a:avLst/>
          </a:prstGeom>
          <a:noFill/>
          <a:ln>
            <a:noFill/>
          </a:ln>
        </p:spPr>
      </p:pic>
      <p:sp>
        <p:nvSpPr>
          <p:cNvPr id="8" name="TextBox 7">
            <a:extLst>
              <a:ext uri="{FF2B5EF4-FFF2-40B4-BE49-F238E27FC236}">
                <a16:creationId xmlns:a16="http://schemas.microsoft.com/office/drawing/2014/main" id="{627F44BD-245A-46CF-A569-6989F19CB582}"/>
              </a:ext>
            </a:extLst>
          </p:cNvPr>
          <p:cNvSpPr txBox="1"/>
          <p:nvPr/>
        </p:nvSpPr>
        <p:spPr>
          <a:xfrm>
            <a:off x="589785" y="4401428"/>
            <a:ext cx="1635071" cy="254511"/>
          </a:xfrm>
          <a:prstGeom prst="rect">
            <a:avLst/>
          </a:prstGeom>
          <a:noFill/>
        </p:spPr>
        <p:txBody>
          <a:bodyPr wrap="square" rtlCol="0">
            <a:spAutoFit/>
          </a:bodyPr>
          <a:lstStyle/>
          <a:p>
            <a:r>
              <a:rPr lang="ro-RO" sz="1000" dirty="0">
                <a:solidFill>
                  <a:srgbClr val="002060"/>
                </a:solidFill>
                <a:latin typeface="Algerian" panose="04020705040A02060702" pitchFamily="82" charset="0"/>
              </a:rPr>
              <a:t>CNFIS-FDI-2024-F-0010</a:t>
            </a:r>
            <a:endParaRPr lang="en-GB" sz="1000" dirty="0">
              <a:solidFill>
                <a:srgbClr val="002060"/>
              </a:solidFill>
              <a:latin typeface="Algerian" panose="04020705040A02060702" pitchFamily="82" charset="0"/>
            </a:endParaRPr>
          </a:p>
        </p:txBody>
      </p:sp>
    </p:spTree>
    <p:extLst>
      <p:ext uri="{BB962C8B-B14F-4D97-AF65-F5344CB8AC3E}">
        <p14:creationId xmlns:p14="http://schemas.microsoft.com/office/powerpoint/2010/main" val="2064706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a:extLst>
            <a:ext uri="{FF2B5EF4-FFF2-40B4-BE49-F238E27FC236}">
              <a16:creationId xmlns:a16="http://schemas.microsoft.com/office/drawing/2014/main" id="{115491D1-F2C0-6017-5EBC-9E5D22805C8C}"/>
            </a:ext>
          </a:extLst>
        </p:cNvPr>
        <p:cNvGrpSpPr/>
        <p:nvPr/>
      </p:nvGrpSpPr>
      <p:grpSpPr>
        <a:xfrm>
          <a:off x="0" y="0"/>
          <a:ext cx="0" cy="0"/>
          <a:chOff x="0" y="0"/>
          <a:chExt cx="0" cy="0"/>
        </a:xfrm>
      </p:grpSpPr>
      <p:sp>
        <p:nvSpPr>
          <p:cNvPr id="8" name="Google Shape;58;g283d54bd2f5_0_41">
            <a:extLst>
              <a:ext uri="{FF2B5EF4-FFF2-40B4-BE49-F238E27FC236}">
                <a16:creationId xmlns:a16="http://schemas.microsoft.com/office/drawing/2014/main" id="{03D181F1-BF91-835E-521E-E8133E13D768}"/>
              </a:ext>
            </a:extLst>
          </p:cNvPr>
          <p:cNvSpPr txBox="1">
            <a:spLocks/>
          </p:cNvSpPr>
          <p:nvPr/>
        </p:nvSpPr>
        <p:spPr>
          <a:xfrm>
            <a:off x="4514439" y="275464"/>
            <a:ext cx="4031341" cy="3693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1pPr>
            <a:lvl2pPr marR="0" lvl="1"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2pPr>
            <a:lvl3pPr marR="0" lvl="2"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3pPr>
            <a:lvl4pPr marR="0" lvl="3"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4pPr>
            <a:lvl5pPr marR="0" lvl="4"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5pPr>
            <a:lvl6pPr marR="0" lvl="5"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6pPr>
            <a:lvl7pPr marR="0" lvl="6"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7pPr>
            <a:lvl8pPr marR="0" lvl="7"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8pPr>
            <a:lvl9pPr marR="0" lvl="8"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9pPr>
          </a:lstStyle>
          <a:p>
            <a:pPr algn="ctr"/>
            <a:r>
              <a:rPr lang="en-US" sz="1200" b="1" kern="100" dirty="0">
                <a:solidFill>
                  <a:schemeClr val="tx1"/>
                </a:solidFill>
                <a:latin typeface="Times New Roman" panose="02020603050405020304" pitchFamily="18" charset="0"/>
                <a:cs typeface="Times New Roman" panose="02020603050405020304" pitchFamily="18" charset="0"/>
              </a:rPr>
              <a:t>OS3. </a:t>
            </a:r>
            <a:r>
              <a:rPr lang="ro-RO" sz="1200" b="1" kern="100" dirty="0">
                <a:solidFill>
                  <a:schemeClr val="tx1"/>
                </a:solidFill>
                <a:latin typeface="Times New Roman" panose="02020603050405020304" pitchFamily="18" charset="0"/>
                <a:cs typeface="Times New Roman" panose="02020603050405020304" pitchFamily="18" charset="0"/>
              </a:rPr>
              <a:t>Sprijinirea studenților pentru creșterea competitivității pe piața muncii</a:t>
            </a:r>
            <a:endParaRPr lang="en-US" sz="1200" b="1" kern="100" dirty="0">
              <a:solidFill>
                <a:schemeClr val="tx1"/>
              </a:solidFill>
              <a:latin typeface="Times New Roman" panose="02020603050405020304" pitchFamily="18" charset="0"/>
              <a:cs typeface="Times New Roman" panose="02020603050405020304" pitchFamily="18" charset="0"/>
            </a:endParaRPr>
          </a:p>
        </p:txBody>
      </p:sp>
      <p:sp>
        <p:nvSpPr>
          <p:cNvPr id="9" name="Google Shape;60;g283d54bd2f5_0_41">
            <a:extLst>
              <a:ext uri="{FF2B5EF4-FFF2-40B4-BE49-F238E27FC236}">
                <a16:creationId xmlns:a16="http://schemas.microsoft.com/office/drawing/2014/main" id="{ADFFB5C8-1207-C06F-6EA3-DE01E6997781}"/>
              </a:ext>
            </a:extLst>
          </p:cNvPr>
          <p:cNvSpPr txBox="1">
            <a:spLocks/>
          </p:cNvSpPr>
          <p:nvPr/>
        </p:nvSpPr>
        <p:spPr>
          <a:xfrm>
            <a:off x="4124991" y="1053707"/>
            <a:ext cx="4810235" cy="3161891"/>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07000"/>
              </a:lnSpc>
            </a:pPr>
            <a:r>
              <a:rPr lang="ro-RO" sz="1200" kern="100" dirty="0">
                <a:effectLst/>
                <a:latin typeface="Times New Roman" panose="02020603050405020304" pitchFamily="18" charset="0"/>
                <a:ea typeface="Calibri" panose="020F0502020204030204" pitchFamily="34" charset="0"/>
                <a:cs typeface="Times New Roman" panose="02020603050405020304" pitchFamily="18" charset="0"/>
              </a:rPr>
              <a:t>În cadrul acestui obiectiv, au fost implementate următoarele activități: Organizarea de programe de </a:t>
            </a:r>
            <a:r>
              <a:rPr lang="ro-RO" sz="1200" kern="100" dirty="0" err="1">
                <a:effectLst/>
                <a:latin typeface="Times New Roman" panose="02020603050405020304" pitchFamily="18" charset="0"/>
                <a:ea typeface="Calibri" panose="020F0502020204030204" pitchFamily="34" charset="0"/>
                <a:cs typeface="Times New Roman" panose="02020603050405020304" pitchFamily="18" charset="0"/>
              </a:rPr>
              <a:t>tutoriat</a:t>
            </a:r>
            <a:r>
              <a:rPr lang="ro-RO" sz="1200" kern="100" dirty="0">
                <a:effectLst/>
                <a:latin typeface="Times New Roman" panose="02020603050405020304" pitchFamily="18" charset="0"/>
                <a:ea typeface="Calibri" panose="020F0502020204030204" pitchFamily="34" charset="0"/>
                <a:cs typeface="Times New Roman" panose="02020603050405020304" pitchFamily="18" charset="0"/>
              </a:rPr>
              <a:t>, având ca scop incluziunea socială a studenților, inclusiv a celor din mediile defavorizate, pentru creșterea ratei de performanță pe parcursul studiilor universitare și promovarea examenelor de finalizare a studiilor. De asemenea, a fost organizată o școală de vară, deschisă inclusiv studenților proveniți din medii defavorizate, pe teme relevante pentru profesie. În plus, s-a stimulat accesarea de către viitorii absolvenți a programelor de masterat ale UMFCD prin diseminarea informațiilor referitoare la perspectivele deschise de parcurgerea acestora, cu ajutorul asociațiilor studențești. Totodată, a fost promovat programul de licență al Facultății de Farmacie și programele de masterat ca instrumente pentru creșterea incluziunii pe piața muncii, inclusiv pentru studenții provenind din medii defavorizate, prin implicarea Alumni acestor programe. Nu în ultimul rând, a fost generat cadrul necesar pentru implicarea activă a angajatorilor din domeniul farmaceutic în formarea studenților farmaciști, cu scopul de a crește relevanța și competitivitatea viitorilor absolvenți pe piața muncii.</a:t>
            </a:r>
            <a:endParaRPr lang="ro-RO" sz="12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0A22199-E120-1CAA-0B5B-6DED81236E9E}"/>
              </a:ext>
            </a:extLst>
          </p:cNvPr>
          <p:cNvPicPr>
            <a:picLocks noChangeAspect="1"/>
          </p:cNvPicPr>
          <p:nvPr/>
        </p:nvPicPr>
        <p:blipFill>
          <a:blip r:embed="rId3"/>
          <a:stretch>
            <a:fillRect/>
          </a:stretch>
        </p:blipFill>
        <p:spPr>
          <a:xfrm>
            <a:off x="-1" y="0"/>
            <a:ext cx="3875903" cy="5143500"/>
          </a:xfrm>
          <a:prstGeom prst="rect">
            <a:avLst/>
          </a:prstGeom>
        </p:spPr>
      </p:pic>
      <p:sp>
        <p:nvSpPr>
          <p:cNvPr id="2" name="Rectangle 1">
            <a:extLst>
              <a:ext uri="{FF2B5EF4-FFF2-40B4-BE49-F238E27FC236}">
                <a16:creationId xmlns:a16="http://schemas.microsoft.com/office/drawing/2014/main" id="{DE769B72-5D53-F733-CF6F-783D22912625}"/>
              </a:ext>
            </a:extLst>
          </p:cNvPr>
          <p:cNvSpPr/>
          <p:nvPr/>
        </p:nvSpPr>
        <p:spPr>
          <a:xfrm>
            <a:off x="0" y="0"/>
            <a:ext cx="3875904"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7" name="Google Shape;45;p1">
            <a:extLst>
              <a:ext uri="{FF2B5EF4-FFF2-40B4-BE49-F238E27FC236}">
                <a16:creationId xmlns:a16="http://schemas.microsoft.com/office/drawing/2014/main" id="{65AE1401-EC97-85F0-A143-E63D26CE5D1C}"/>
              </a:ext>
            </a:extLst>
          </p:cNvPr>
          <p:cNvPicPr preferRelativeResize="0"/>
          <p:nvPr/>
        </p:nvPicPr>
        <p:blipFill>
          <a:blip r:embed="rId4">
            <a:alphaModFix/>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40000" contrast="-20000"/>
                    </a14:imgEffect>
                  </a14:imgLayer>
                </a14:imgProps>
              </a:ext>
            </a:extLst>
          </a:blip>
          <a:stretch>
            <a:fillRect/>
          </a:stretch>
        </p:blipFill>
        <p:spPr>
          <a:xfrm>
            <a:off x="598217" y="2805613"/>
            <a:ext cx="2679465" cy="961909"/>
          </a:xfrm>
          <a:prstGeom prst="rect">
            <a:avLst/>
          </a:prstGeom>
          <a:noFill/>
          <a:ln>
            <a:noFill/>
          </a:ln>
        </p:spPr>
      </p:pic>
    </p:spTree>
    <p:extLst>
      <p:ext uri="{BB962C8B-B14F-4D97-AF65-F5344CB8AC3E}">
        <p14:creationId xmlns:p14="http://schemas.microsoft.com/office/powerpoint/2010/main" val="3707834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EFAC-368D-0D93-B98C-767D7FE318BB}"/>
              </a:ext>
            </a:extLst>
          </p:cNvPr>
          <p:cNvSpPr>
            <a:spLocks noGrp="1"/>
          </p:cNvSpPr>
          <p:nvPr>
            <p:ph type="ctrTitle"/>
          </p:nvPr>
        </p:nvSpPr>
        <p:spPr>
          <a:xfrm>
            <a:off x="394010" y="228600"/>
            <a:ext cx="6248090" cy="628650"/>
          </a:xfrm>
        </p:spPr>
        <p:txBody>
          <a:bodyPr/>
          <a:lstStyle/>
          <a:p>
            <a:r>
              <a:rPr lang="ro-RO" sz="1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PUTEM MENȚIONA URMĂTOARELE REZULTATE VIZATE ȘI REALIZATE:</a:t>
            </a:r>
            <a:br>
              <a:rPr lang="ro-RO" sz="1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br>
            <a:endParaRPr lang="en-US" sz="12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F462DA60-3854-C2E2-5214-1789C8060DC9}"/>
              </a:ext>
            </a:extLst>
          </p:cNvPr>
          <p:cNvSpPr>
            <a:spLocks noGrp="1"/>
          </p:cNvSpPr>
          <p:nvPr>
            <p:ph type="subTitle" idx="1"/>
          </p:nvPr>
        </p:nvSpPr>
        <p:spPr>
          <a:xfrm>
            <a:off x="231775" y="857250"/>
            <a:ext cx="6661150" cy="3722307"/>
          </a:xfrm>
        </p:spPr>
        <p:txBody>
          <a:bodyPr/>
          <a:lstStyle/>
          <a:p>
            <a:pPr marL="342900" lvl="0" indent="-342900" algn="just">
              <a:lnSpc>
                <a:spcPct val="107000"/>
              </a:lnSpc>
              <a:buFont typeface="Courier New" panose="02070309020205020404" pitchFamily="49" charset="0"/>
              <a:buChar char="o"/>
            </a:pPr>
            <a:r>
              <a:rPr lang="ro-RO"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R9 – A7. Desfășurarea unui program de tutorat adresat studenților de anul 1, cu responsabili studenți de anul 5, constând în 4 sesiuni de prezentări, discuții și Q&amp;A online/</a:t>
            </a:r>
            <a:r>
              <a:rPr lang="ro-RO"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onsite</a:t>
            </a:r>
            <a:r>
              <a:rPr lang="ro-RO"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 minim 50 studenți anul 1, minim 10 tutori anul 5; - </a:t>
            </a:r>
            <a:r>
              <a:rPr lang="ro-RO" sz="1100" b="1"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realizat 84% (42 studenți de anul 1, 10 tutori din anii 4 și 5).</a:t>
            </a:r>
            <a:endParaRPr lang="en-US" sz="1100" kern="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pPr>
            <a:r>
              <a:rPr lang="ro-RO" sz="1100" b="1"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ourier New" panose="02070309020205020404" pitchFamily="49" charset="0"/>
              <a:buChar char="o"/>
            </a:pPr>
            <a:r>
              <a:rPr lang="ro-RO"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R13 – A11. Școală de vară pe teme relevante pentru profesie, cu impact </a:t>
            </a:r>
            <a:r>
              <a:rPr lang="ro-RO"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socio</a:t>
            </a:r>
            <a:r>
              <a:rPr lang="ro-RO"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-economic, cuprinzând comunicări, activități și workshop-uri coordonate de cadre didactice din Facultatea de Farmacie – minim 5 cadre didactice, minim 15 studenți participanți –</a:t>
            </a:r>
            <a:r>
              <a:rPr lang="ro-RO" sz="1100" b="1"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realizat 100% (o școală de vară, 5 cadre didactice implicate, 15 studenți implicați). </a:t>
            </a:r>
            <a:endParaRPr lang="en-US" sz="1100" kern="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ourier New" panose="02070309020205020404" pitchFamily="49" charset="0"/>
              <a:buChar char="o"/>
            </a:pPr>
            <a:r>
              <a:rPr lang="ro-RO"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R14 – A12. Întâlniri online și comunicări ale ofertei educaționale pentru programele de masterat către asociații studențești – asociații studențești de la minim 3 universități – </a:t>
            </a:r>
            <a:r>
              <a:rPr lang="ro-RO" sz="1100" b="1"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realizat 100% (total vizualizări = 1303 (82 Alumni, 748 FASFR, 473 SSFB).</a:t>
            </a:r>
            <a:endParaRPr lang="en-US" sz="1100" kern="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pPr>
            <a:r>
              <a:rPr lang="ro-RO"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ourier New" panose="02070309020205020404" pitchFamily="49" charset="0"/>
              <a:buChar char="o"/>
            </a:pPr>
            <a:r>
              <a:rPr lang="ro-RO"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R15 – A13. Sintetizarea opiniilor și evaluărilor absolvenților programului de licență al Facultății de Farmacie și ai programelor de masterat, respectiv generarea de testimoniale și distribuirea acestor materiale către studenți – </a:t>
            </a:r>
            <a:r>
              <a:rPr lang="ro-RO" sz="1100" b="1"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realizat 100% (5 absolvenți ai Facultății de Farmacie, 5 absolvenți ai programelor de master – incluse în materialul video cu testimonial).</a:t>
            </a:r>
            <a:endParaRPr lang="en-US" sz="1100" kern="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ourier New" panose="02070309020205020404" pitchFamily="49" charset="0"/>
              <a:buChar char="o"/>
            </a:pP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R1</a:t>
            </a:r>
            <a:r>
              <a:rPr lang="ro-RO"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6</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 A1</a:t>
            </a:r>
            <a:r>
              <a:rPr lang="ro-RO"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Implicarea</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companiilor</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farmaceutice</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în</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educarea</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studenților</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din </a:t>
            </a:r>
            <a:r>
              <a:rPr lang="en-US"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anii</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terminali</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prin</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sprijinirea</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programelor</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de internship – minim 10 </a:t>
            </a:r>
            <a:r>
              <a:rPr lang="en-US" sz="1100"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studenți</a:t>
            </a:r>
            <a:r>
              <a:rPr lang="en-US" sz="1100"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100" b="1"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realizat</a:t>
            </a:r>
            <a:r>
              <a:rPr lang="en-US" sz="1100" b="1"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peste</a:t>
            </a:r>
            <a:r>
              <a:rPr lang="en-US" sz="1100" b="1"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100% (36 </a:t>
            </a:r>
            <a:r>
              <a:rPr lang="en-US" sz="1100" b="1" i="1" kern="10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studen</a:t>
            </a:r>
            <a:r>
              <a:rPr lang="ro-RO" sz="1100" b="1" i="1" kern="1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ți).</a:t>
            </a:r>
            <a:endParaRPr lang="en-US" sz="1100" kern="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Rectangle 3">
            <a:extLst>
              <a:ext uri="{FF2B5EF4-FFF2-40B4-BE49-F238E27FC236}">
                <a16:creationId xmlns:a16="http://schemas.microsoft.com/office/drawing/2014/main" id="{F833E174-FC14-B689-295F-3BCC87AA0122}"/>
              </a:ext>
            </a:extLst>
          </p:cNvPr>
          <p:cNvSpPr/>
          <p:nvPr/>
        </p:nvSpPr>
        <p:spPr>
          <a:xfrm>
            <a:off x="7143750" y="0"/>
            <a:ext cx="2000250"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5" name="Google Shape;45;p1">
            <a:extLst>
              <a:ext uri="{FF2B5EF4-FFF2-40B4-BE49-F238E27FC236}">
                <a16:creationId xmlns:a16="http://schemas.microsoft.com/office/drawing/2014/main" id="{2446D5BC-433F-CCB2-3D73-EA439FA8F026}"/>
              </a:ext>
            </a:extLst>
          </p:cNvPr>
          <p:cNvPicPr preferRelativeResize="0"/>
          <p:nvPr/>
        </p:nvPicPr>
        <p:blipFill>
          <a:blip r:embed="rId2">
            <a:alphaModFix/>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40000" contrast="-20000"/>
                    </a14:imgEffect>
                  </a14:imgLayer>
                </a14:imgProps>
              </a:ext>
            </a:extLst>
          </a:blip>
          <a:stretch>
            <a:fillRect/>
          </a:stretch>
        </p:blipFill>
        <p:spPr>
          <a:xfrm>
            <a:off x="7184740" y="2468832"/>
            <a:ext cx="1918270" cy="499141"/>
          </a:xfrm>
          <a:prstGeom prst="rect">
            <a:avLst/>
          </a:prstGeom>
          <a:noFill/>
          <a:ln>
            <a:noFill/>
          </a:ln>
        </p:spPr>
      </p:pic>
    </p:spTree>
    <p:extLst>
      <p:ext uri="{BB962C8B-B14F-4D97-AF65-F5344CB8AC3E}">
        <p14:creationId xmlns:p14="http://schemas.microsoft.com/office/powerpoint/2010/main" val="3959263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a:extLst>
            <a:ext uri="{FF2B5EF4-FFF2-40B4-BE49-F238E27FC236}">
              <a16:creationId xmlns:a16="http://schemas.microsoft.com/office/drawing/2014/main" id="{0CA3E98E-0B7B-4C1D-64B7-E578E0CEF7C2}"/>
            </a:ext>
          </a:extLst>
        </p:cNvPr>
        <p:cNvGrpSpPr/>
        <p:nvPr/>
      </p:nvGrpSpPr>
      <p:grpSpPr>
        <a:xfrm>
          <a:off x="0" y="0"/>
          <a:ext cx="0" cy="0"/>
          <a:chOff x="0" y="0"/>
          <a:chExt cx="0" cy="0"/>
        </a:xfrm>
      </p:grpSpPr>
      <p:sp>
        <p:nvSpPr>
          <p:cNvPr id="8" name="Google Shape;58;g283d54bd2f5_0_41">
            <a:extLst>
              <a:ext uri="{FF2B5EF4-FFF2-40B4-BE49-F238E27FC236}">
                <a16:creationId xmlns:a16="http://schemas.microsoft.com/office/drawing/2014/main" id="{F2410212-3325-FEBA-BC3D-9E07DB44DDDE}"/>
              </a:ext>
            </a:extLst>
          </p:cNvPr>
          <p:cNvSpPr txBox="1">
            <a:spLocks/>
          </p:cNvSpPr>
          <p:nvPr/>
        </p:nvSpPr>
        <p:spPr>
          <a:xfrm>
            <a:off x="4514437" y="473768"/>
            <a:ext cx="4031341" cy="3693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1pPr>
            <a:lvl2pPr marR="0" lvl="1"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2pPr>
            <a:lvl3pPr marR="0" lvl="2"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3pPr>
            <a:lvl4pPr marR="0" lvl="3"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4pPr>
            <a:lvl5pPr marR="0" lvl="4"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5pPr>
            <a:lvl6pPr marR="0" lvl="5"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6pPr>
            <a:lvl7pPr marR="0" lvl="6"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7pPr>
            <a:lvl8pPr marR="0" lvl="7"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8pPr>
            <a:lvl9pPr marR="0" lvl="8"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9pPr>
          </a:lstStyle>
          <a:p>
            <a:pPr algn="ctr"/>
            <a:r>
              <a:rPr lang="ro-RO" sz="1200" b="1" kern="100" dirty="0">
                <a:solidFill>
                  <a:schemeClr val="tx1"/>
                </a:solidFill>
                <a:latin typeface="Times New Roman" panose="02020603050405020304" pitchFamily="18" charset="0"/>
                <a:cs typeface="Times New Roman" panose="02020603050405020304" pitchFamily="18" charset="0"/>
              </a:rPr>
              <a:t>OS4.  Creșterea vizibilității comunității Alumni UMFCD pentru o educație multidisciplinară</a:t>
            </a:r>
            <a:endParaRPr lang="en-US" sz="1200" b="1" kern="100" dirty="0">
              <a:solidFill>
                <a:schemeClr val="tx1"/>
              </a:solidFill>
              <a:latin typeface="Times New Roman" panose="02020603050405020304" pitchFamily="18" charset="0"/>
              <a:cs typeface="Times New Roman" panose="02020603050405020304" pitchFamily="18" charset="0"/>
            </a:endParaRPr>
          </a:p>
        </p:txBody>
      </p:sp>
      <p:sp>
        <p:nvSpPr>
          <p:cNvPr id="9" name="Google Shape;60;g283d54bd2f5_0_41">
            <a:extLst>
              <a:ext uri="{FF2B5EF4-FFF2-40B4-BE49-F238E27FC236}">
                <a16:creationId xmlns:a16="http://schemas.microsoft.com/office/drawing/2014/main" id="{381D499C-D716-5FDD-B1C4-D1F9061BA539}"/>
              </a:ext>
            </a:extLst>
          </p:cNvPr>
          <p:cNvSpPr txBox="1">
            <a:spLocks/>
          </p:cNvSpPr>
          <p:nvPr/>
        </p:nvSpPr>
        <p:spPr>
          <a:xfrm>
            <a:off x="4325080" y="1474164"/>
            <a:ext cx="4431570" cy="1756956"/>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0" algn="just">
              <a:lnSpc>
                <a:spcPct val="107000"/>
              </a:lnSpc>
              <a:spcAft>
                <a:spcPts val="800"/>
              </a:spcAft>
              <a:buNone/>
            </a:pPr>
            <a:r>
              <a:rPr lang="ro-RO" sz="1200" kern="100" dirty="0">
                <a:solidFill>
                  <a:srgbClr val="060D12"/>
                </a:solidFill>
                <a:effectLst/>
                <a:latin typeface="Times New Roman" panose="02020603050405020304" pitchFamily="18" charset="0"/>
                <a:ea typeface="Calibri" panose="020F0502020204030204" pitchFamily="34" charset="0"/>
                <a:cs typeface="Times New Roman" panose="02020603050405020304" pitchFamily="18" charset="0"/>
              </a:rPr>
              <a:t>Și nu în ultimul rând </a:t>
            </a:r>
            <a:r>
              <a:rPr lang="ro-RO" sz="1200" b="1" kern="100" dirty="0">
                <a:solidFill>
                  <a:srgbClr val="060D12"/>
                </a:solidFill>
                <a:effectLst/>
                <a:latin typeface="Times New Roman" panose="02020603050405020304" pitchFamily="18" charset="0"/>
                <a:ea typeface="Calibri" panose="020F0502020204030204" pitchFamily="34" charset="0"/>
                <a:cs typeface="Times New Roman" panose="02020603050405020304" pitchFamily="18" charset="0"/>
              </a:rPr>
              <a:t>OS4</a:t>
            </a:r>
            <a:r>
              <a:rPr lang="ro-RO" sz="1200" kern="100" dirty="0">
                <a:solidFill>
                  <a:srgbClr val="060D12"/>
                </a:solidFill>
                <a:effectLst/>
                <a:latin typeface="Times New Roman" panose="02020603050405020304" pitchFamily="18" charset="0"/>
                <a:ea typeface="Calibri" panose="020F0502020204030204" pitchFamily="34" charset="0"/>
                <a:cs typeface="Times New Roman" panose="02020603050405020304" pitchFamily="18" charset="0"/>
              </a:rPr>
              <a:t> a încheiat lista de obiective îndeplinite prin dezvoltarea și actualizarea website-ului Alumni UMFCD; elaborarea lunară de buletine Alumni; dar și numirea de ambasadori Alumni; </a:t>
            </a:r>
          </a:p>
          <a:p>
            <a:pPr indent="0" algn="just">
              <a:lnSpc>
                <a:spcPct val="107000"/>
              </a:lnSpc>
              <a:spcAft>
                <a:spcPts val="800"/>
              </a:spcAft>
              <a:buNone/>
            </a:pPr>
            <a:r>
              <a:rPr lang="ro-RO" sz="1200" kern="100" dirty="0">
                <a:solidFill>
                  <a:srgbClr val="060D12"/>
                </a:solidFill>
                <a:latin typeface="Times New Roman" panose="02020603050405020304" pitchFamily="18" charset="0"/>
                <a:ea typeface="Calibri" panose="020F0502020204030204" pitchFamily="34" charset="0"/>
                <a:cs typeface="Times New Roman" panose="02020603050405020304" pitchFamily="18" charset="0"/>
              </a:rPr>
              <a:t>De asemenea, în cadrul acestui obiectiv s-a </a:t>
            </a:r>
            <a:r>
              <a:rPr lang="ro-RO" sz="1200" kern="100" dirty="0">
                <a:solidFill>
                  <a:srgbClr val="060D12"/>
                </a:solidFill>
                <a:effectLst/>
                <a:latin typeface="Times New Roman" panose="02020603050405020304" pitchFamily="18" charset="0"/>
                <a:ea typeface="Calibri" panose="020F0502020204030204" pitchFamily="34" charset="0"/>
                <a:cs typeface="Times New Roman" panose="02020603050405020304" pitchFamily="18" charset="0"/>
              </a:rPr>
              <a:t>organizat Gala Alumni</a:t>
            </a:r>
            <a:r>
              <a:rPr lang="ro-RO" sz="1200" kern="100" dirty="0">
                <a:solidFill>
                  <a:srgbClr val="060D12"/>
                </a:solidFill>
                <a:latin typeface="Times New Roman" panose="02020603050405020304" pitchFamily="18" charset="0"/>
                <a:ea typeface="Calibri" panose="020F0502020204030204" pitchFamily="34" charset="0"/>
                <a:cs typeface="Times New Roman" panose="02020603050405020304" pitchFamily="18" charset="0"/>
              </a:rPr>
              <a:t>, s-a creat</a:t>
            </a:r>
            <a:r>
              <a:rPr lang="ro-RO" sz="1200" kern="100" dirty="0">
                <a:solidFill>
                  <a:srgbClr val="060D12"/>
                </a:solidFill>
                <a:effectLst/>
                <a:latin typeface="Times New Roman" panose="02020603050405020304" pitchFamily="18" charset="0"/>
                <a:ea typeface="Calibri" panose="020F0502020204030204" pitchFamily="34" charset="0"/>
                <a:cs typeface="Times New Roman" panose="02020603050405020304" pitchFamily="18" charset="0"/>
              </a:rPr>
              <a:t> Clubul Alumni, și s-a desfășurat un </a:t>
            </a:r>
            <a:r>
              <a:rPr lang="ro-RO" sz="1200" kern="100" dirty="0">
                <a:solidFill>
                  <a:srgbClr val="060D12"/>
                </a:solidFill>
                <a:latin typeface="Times New Roman" panose="02020603050405020304" pitchFamily="18" charset="0"/>
                <a:ea typeface="Calibri" panose="020F0502020204030204" pitchFamily="34" charset="0"/>
                <a:cs typeface="Times New Roman" panose="02020603050405020304" pitchFamily="18" charset="0"/>
              </a:rPr>
              <a:t>e</a:t>
            </a:r>
            <a:r>
              <a:rPr lang="ro-RO" sz="1200" kern="100" dirty="0">
                <a:solidFill>
                  <a:srgbClr val="060D12"/>
                </a:solidFill>
                <a:effectLst/>
                <a:latin typeface="Times New Roman" panose="02020603050405020304" pitchFamily="18" charset="0"/>
                <a:ea typeface="Calibri" panose="020F0502020204030204" pitchFamily="34" charset="0"/>
                <a:cs typeface="Times New Roman" panose="02020603050405020304" pitchFamily="18" charset="0"/>
              </a:rPr>
              <a:t>veniment educativ pentru copiii din mediul rural cu ocazia zilei de 1 iunie.</a:t>
            </a:r>
          </a:p>
          <a:p>
            <a:pPr indent="0" algn="just">
              <a:lnSpc>
                <a:spcPct val="107000"/>
              </a:lnSpc>
              <a:spcAft>
                <a:spcPts val="800"/>
              </a:spcAft>
              <a:buNone/>
            </a:pPr>
            <a:endParaRPr lang="ro-RO" sz="1600" b="1" kern="100" dirty="0">
              <a:solidFill>
                <a:schemeClr val="tx1"/>
              </a:solidFill>
              <a:effectLst/>
              <a:latin typeface="Albert Sans" pitchFamily="2" charset="77"/>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B3DA141-D396-7FF6-1CF1-E02C3BD72B65}"/>
              </a:ext>
            </a:extLst>
          </p:cNvPr>
          <p:cNvPicPr>
            <a:picLocks noChangeAspect="1"/>
          </p:cNvPicPr>
          <p:nvPr/>
        </p:nvPicPr>
        <p:blipFill>
          <a:blip r:embed="rId3"/>
          <a:stretch>
            <a:fillRect/>
          </a:stretch>
        </p:blipFill>
        <p:spPr>
          <a:xfrm>
            <a:off x="0" y="0"/>
            <a:ext cx="3875904" cy="5143500"/>
          </a:xfrm>
          <a:prstGeom prst="rect">
            <a:avLst/>
          </a:prstGeom>
        </p:spPr>
      </p:pic>
      <p:sp>
        <p:nvSpPr>
          <p:cNvPr id="2" name="Rectangle 1">
            <a:extLst>
              <a:ext uri="{FF2B5EF4-FFF2-40B4-BE49-F238E27FC236}">
                <a16:creationId xmlns:a16="http://schemas.microsoft.com/office/drawing/2014/main" id="{68198FC2-4C45-80CE-6A05-09D3A7288879}"/>
              </a:ext>
            </a:extLst>
          </p:cNvPr>
          <p:cNvSpPr/>
          <p:nvPr/>
        </p:nvSpPr>
        <p:spPr>
          <a:xfrm>
            <a:off x="0" y="0"/>
            <a:ext cx="3875904"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7" name="Google Shape;45;p1">
            <a:extLst>
              <a:ext uri="{FF2B5EF4-FFF2-40B4-BE49-F238E27FC236}">
                <a16:creationId xmlns:a16="http://schemas.microsoft.com/office/drawing/2014/main" id="{FB47471C-9B91-8CCC-3555-159A78DD5E7D}"/>
              </a:ext>
            </a:extLst>
          </p:cNvPr>
          <p:cNvPicPr preferRelativeResize="0"/>
          <p:nvPr/>
        </p:nvPicPr>
        <p:blipFill>
          <a:blip r:embed="rId4">
            <a:alphaModFix/>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40000" contrast="-20000"/>
                    </a14:imgEffect>
                  </a14:imgLayer>
                </a14:imgProps>
              </a:ext>
            </a:extLst>
          </a:blip>
          <a:stretch>
            <a:fillRect/>
          </a:stretch>
        </p:blipFill>
        <p:spPr>
          <a:xfrm>
            <a:off x="598219" y="2830005"/>
            <a:ext cx="2679465" cy="961909"/>
          </a:xfrm>
          <a:prstGeom prst="rect">
            <a:avLst/>
          </a:prstGeom>
          <a:noFill/>
          <a:ln>
            <a:noFill/>
          </a:ln>
        </p:spPr>
      </p:pic>
    </p:spTree>
    <p:extLst>
      <p:ext uri="{BB962C8B-B14F-4D97-AF65-F5344CB8AC3E}">
        <p14:creationId xmlns:p14="http://schemas.microsoft.com/office/powerpoint/2010/main" val="3158964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a:extLst>
            <a:ext uri="{FF2B5EF4-FFF2-40B4-BE49-F238E27FC236}">
              <a16:creationId xmlns:a16="http://schemas.microsoft.com/office/drawing/2014/main" id="{1EB9151F-EE8A-F6BB-F985-523948D28946}"/>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682C0E77-217F-C6BB-97B9-A3F0A52D58EF}"/>
              </a:ext>
            </a:extLst>
          </p:cNvPr>
          <p:cNvSpPr/>
          <p:nvPr/>
        </p:nvSpPr>
        <p:spPr>
          <a:xfrm>
            <a:off x="6497444" y="0"/>
            <a:ext cx="2646556"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TextBox 10">
            <a:extLst>
              <a:ext uri="{FF2B5EF4-FFF2-40B4-BE49-F238E27FC236}">
                <a16:creationId xmlns:a16="http://schemas.microsoft.com/office/drawing/2014/main" id="{10DFF54C-56A3-57B3-072F-F9EACE06A9FF}"/>
              </a:ext>
            </a:extLst>
          </p:cNvPr>
          <p:cNvSpPr txBox="1"/>
          <p:nvPr/>
        </p:nvSpPr>
        <p:spPr>
          <a:xfrm>
            <a:off x="828261" y="126204"/>
            <a:ext cx="4820476" cy="1166410"/>
          </a:xfrm>
          <a:prstGeom prst="rect">
            <a:avLst/>
          </a:prstGeom>
          <a:noFill/>
        </p:spPr>
        <p:txBody>
          <a:bodyPr wrap="square">
            <a:spAutoFit/>
          </a:bodyPr>
          <a:lstStyle/>
          <a:p>
            <a:pPr algn="ctr">
              <a:lnSpc>
                <a:spcPct val="107000"/>
              </a:lnSpc>
            </a:pPr>
            <a:r>
              <a:rPr lang="en-US" sz="1200" b="1" dirty="0">
                <a:solidFill>
                  <a:schemeClr val="tx1"/>
                </a:solidFill>
                <a:latin typeface="Times New Roman" panose="02020603050405020304" pitchFamily="18" charset="0"/>
                <a:cs typeface="Times New Roman" panose="02020603050405020304" pitchFamily="18" charset="0"/>
              </a:rPr>
              <a:t>TOATE ACESTE ACTIVITĂȚI AU PUTUT FI REALIZATE PRIN DUCEREA LA ÎNDEPLINIRE A URMĂTOARELOR REZULTATE:</a:t>
            </a:r>
          </a:p>
          <a:p>
            <a:pPr algn="just">
              <a:lnSpc>
                <a:spcPct val="107000"/>
              </a:lnSpc>
            </a:pPr>
            <a:endParaRPr lang="en-US" b="1" dirty="0">
              <a:solidFill>
                <a:schemeClr val="tx1"/>
              </a:solidFill>
              <a:latin typeface="Albert Sans ExtraBold" pitchFamily="2" charset="77"/>
            </a:endParaRPr>
          </a:p>
          <a:p>
            <a:pPr algn="just">
              <a:lnSpc>
                <a:spcPct val="107000"/>
              </a:lnSpc>
            </a:pPr>
            <a:endParaRPr lang="en-US" b="1" dirty="0">
              <a:solidFill>
                <a:schemeClr val="tx1"/>
              </a:solidFill>
              <a:latin typeface="Albert Sans ExtraBold" pitchFamily="2" charset="77"/>
            </a:endParaRPr>
          </a:p>
          <a:p>
            <a:pPr algn="just">
              <a:lnSpc>
                <a:spcPct val="107000"/>
              </a:lnSpc>
              <a:spcAft>
                <a:spcPts val="800"/>
              </a:spcAft>
            </a:pPr>
            <a:endParaRPr lang="ro-RO" b="1" kern="100" dirty="0">
              <a:solidFill>
                <a:schemeClr val="accent3">
                  <a:lumMod val="60000"/>
                  <a:lumOff val="40000"/>
                </a:schemeClr>
              </a:solidFill>
              <a:latin typeface="Albert Sans" pitchFamily="2" charset="77"/>
              <a:cs typeface="Times New Roman" panose="02020603050405020304" pitchFamily="18" charset="0"/>
            </a:endParaRPr>
          </a:p>
        </p:txBody>
      </p:sp>
      <p:sp>
        <p:nvSpPr>
          <p:cNvPr id="4" name="TextBox 3">
            <a:extLst>
              <a:ext uri="{FF2B5EF4-FFF2-40B4-BE49-F238E27FC236}">
                <a16:creationId xmlns:a16="http://schemas.microsoft.com/office/drawing/2014/main" id="{A7DF7B06-3752-C7AC-07A9-74D895F04BE3}"/>
              </a:ext>
            </a:extLst>
          </p:cNvPr>
          <p:cNvSpPr txBox="1"/>
          <p:nvPr/>
        </p:nvSpPr>
        <p:spPr>
          <a:xfrm>
            <a:off x="105936" y="910225"/>
            <a:ext cx="6265127" cy="3449727"/>
          </a:xfrm>
          <a:prstGeom prst="rect">
            <a:avLst/>
          </a:prstGeom>
          <a:noFill/>
        </p:spPr>
        <p:txBody>
          <a:bodyPr wrap="square">
            <a:spAutoFit/>
          </a:bodyPr>
          <a:lstStyle/>
          <a:p>
            <a:pPr marL="342900" lvl="0" indent="-342900" algn="just">
              <a:lnSpc>
                <a:spcPct val="107000"/>
              </a:lnSpc>
              <a:buFont typeface="Courier New" panose="02070309020205020404" pitchFamily="49" charset="0"/>
              <a:buChar char="o"/>
            </a:pPr>
            <a:r>
              <a:rPr lang="en-US" sz="1200" i="1" kern="100" dirty="0">
                <a:effectLst/>
                <a:latin typeface="Times New Roman" panose="02020603050405020304" pitchFamily="18" charset="0"/>
                <a:ea typeface="Calibri" panose="020F0502020204030204" pitchFamily="34" charset="0"/>
                <a:cs typeface="Times New Roman" panose="02020603050405020304" pitchFamily="18" charset="0"/>
              </a:rPr>
              <a:t>R17- A15  Un curs </a:t>
            </a:r>
            <a:r>
              <a:rPr lang="en-US" sz="1200" i="1" kern="100" dirty="0" err="1">
                <a:effectLst/>
                <a:latin typeface="Times New Roman" panose="02020603050405020304" pitchFamily="18" charset="0"/>
                <a:ea typeface="Calibri" panose="020F0502020204030204" pitchFamily="34" charset="0"/>
                <a:cs typeface="Times New Roman" panose="02020603050405020304" pitchFamily="18" charset="0"/>
              </a:rPr>
              <a:t>webdesign</a:t>
            </a:r>
            <a:r>
              <a:rPr lang="en-US" sz="1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kern="100" dirty="0" err="1">
                <a:effectLst/>
                <a:latin typeface="Times New Roman" panose="02020603050405020304" pitchFamily="18" charset="0"/>
                <a:ea typeface="Calibri" panose="020F0502020204030204" pitchFamily="34" charset="0"/>
                <a:cs typeface="Times New Roman" panose="02020603050405020304" pitchFamily="18" charset="0"/>
              </a:rPr>
              <a:t>absolvit</a:t>
            </a:r>
            <a:r>
              <a:rPr lang="en-US" sz="1200" i="1" kern="100" dirty="0">
                <a:effectLst/>
                <a:latin typeface="Times New Roman" panose="02020603050405020304" pitchFamily="18" charset="0"/>
                <a:ea typeface="Calibri" panose="020F0502020204030204" pitchFamily="34" charset="0"/>
                <a:cs typeface="Times New Roman" panose="02020603050405020304" pitchFamily="18" charset="0"/>
              </a:rPr>
              <a:t>, minim 20 </a:t>
            </a:r>
            <a:r>
              <a:rPr lang="en-US" sz="1200" i="1" kern="100" dirty="0" err="1">
                <a:effectLst/>
                <a:latin typeface="Times New Roman" panose="02020603050405020304" pitchFamily="18" charset="0"/>
                <a:ea typeface="Calibri" panose="020F0502020204030204" pitchFamily="34" charset="0"/>
                <a:cs typeface="Times New Roman" panose="02020603050405020304" pitchFamily="18" charset="0"/>
              </a:rPr>
              <a:t>materiale</a:t>
            </a:r>
            <a:r>
              <a:rPr lang="en-US" sz="1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kern="100" dirty="0" err="1">
                <a:effectLst/>
                <a:latin typeface="Times New Roman" panose="02020603050405020304" pitchFamily="18" charset="0"/>
                <a:ea typeface="Calibri" panose="020F0502020204030204" pitchFamily="34" charset="0"/>
                <a:cs typeface="Times New Roman" panose="02020603050405020304" pitchFamily="18" charset="0"/>
              </a:rPr>
              <a:t>grafice</a:t>
            </a:r>
            <a:r>
              <a:rPr lang="en-US" sz="1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kern="100" dirty="0" err="1">
                <a:effectLst/>
                <a:latin typeface="Times New Roman" panose="02020603050405020304" pitchFamily="18" charset="0"/>
                <a:ea typeface="Calibri" panose="020F0502020204030204" pitchFamily="34" charset="0"/>
                <a:cs typeface="Times New Roman" panose="02020603050405020304" pitchFamily="18" charset="0"/>
              </a:rPr>
              <a:t>noi</a:t>
            </a:r>
            <a:r>
              <a:rPr lang="en-US" sz="1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kern="100" dirty="0" err="1">
                <a:effectLst/>
                <a:latin typeface="Times New Roman" panose="02020603050405020304" pitchFamily="18" charset="0"/>
                <a:ea typeface="Calibri" panose="020F0502020204030204" pitchFamily="34" charset="0"/>
                <a:cs typeface="Times New Roman" panose="02020603050405020304" pitchFamily="18" charset="0"/>
              </a:rPr>
              <a:t>postate</a:t>
            </a:r>
            <a:r>
              <a:rPr lang="en-US" sz="1200" i="1"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b="1" i="1" kern="100" dirty="0" err="1">
                <a:effectLst/>
                <a:latin typeface="Times New Roman" panose="02020603050405020304" pitchFamily="18" charset="0"/>
                <a:ea typeface="Calibri" panose="020F0502020204030204" pitchFamily="34" charset="0"/>
                <a:cs typeface="Times New Roman" panose="02020603050405020304" pitchFamily="18" charset="0"/>
              </a:rPr>
              <a:t>realizat</a:t>
            </a:r>
            <a:r>
              <a:rPr lang="en-US" sz="12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200" b="1" i="1" kern="1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1200" b="1" i="1" kern="100" dirty="0">
                <a:effectLst/>
                <a:latin typeface="Times New Roman" panose="02020603050405020304" pitchFamily="18" charset="0"/>
                <a:ea typeface="Calibri" panose="020F0502020204030204" pitchFamily="34" charset="0"/>
                <a:cs typeface="Times New Roman" panose="02020603050405020304" pitchFamily="18" charset="0"/>
              </a:rPr>
              <a:t>100% (1 curs </a:t>
            </a:r>
            <a:r>
              <a:rPr lang="en-US" sz="1200" b="1" i="1" kern="100" dirty="0" err="1">
                <a:effectLst/>
                <a:latin typeface="Times New Roman" panose="02020603050405020304" pitchFamily="18" charset="0"/>
                <a:ea typeface="Calibri" panose="020F0502020204030204" pitchFamily="34" charset="0"/>
                <a:cs typeface="Times New Roman" panose="02020603050405020304" pitchFamily="18" charset="0"/>
              </a:rPr>
              <a:t>webdesign</a:t>
            </a:r>
            <a:r>
              <a:rPr lang="en-US" sz="1200" b="1" i="1" kern="100" dirty="0">
                <a:effectLst/>
                <a:latin typeface="Times New Roman" panose="02020603050405020304" pitchFamily="18" charset="0"/>
                <a:ea typeface="Calibri" panose="020F0502020204030204" pitchFamily="34" charset="0"/>
                <a:cs typeface="Times New Roman" panose="02020603050405020304" pitchFamily="18" charset="0"/>
              </a:rPr>
              <a:t>; 30</a:t>
            </a:r>
            <a:r>
              <a:rPr lang="ro-RO" sz="1200" b="1" i="1" kern="100" dirty="0">
                <a:effectLst/>
                <a:latin typeface="Times New Roman" panose="02020603050405020304" pitchFamily="18" charset="0"/>
                <a:ea typeface="Calibri" panose="020F0502020204030204" pitchFamily="34" charset="0"/>
                <a:cs typeface="Times New Roman" panose="02020603050405020304" pitchFamily="18" charset="0"/>
              </a:rPr>
              <a:t> materiale grafice, astfel depășind indicatorul asumat)</a:t>
            </a:r>
            <a:r>
              <a:rPr lang="en-US" sz="1200" b="1"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pPr>
            <a:r>
              <a:rPr lang="en-US" sz="12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ourier New" panose="02070309020205020404" pitchFamily="49" charset="0"/>
              <a:buChar char="o"/>
            </a:pPr>
            <a:r>
              <a:rPr lang="ro-RO" sz="1200" i="1" kern="100" dirty="0">
                <a:effectLst/>
                <a:latin typeface="Times New Roman" panose="02020603050405020304" pitchFamily="18" charset="0"/>
                <a:ea typeface="Calibri" panose="020F0502020204030204" pitchFamily="34" charset="0"/>
                <a:cs typeface="Times New Roman" panose="02020603050405020304" pitchFamily="18" charset="0"/>
              </a:rPr>
              <a:t>R18-A16 Minim 7 buletine Alumni noi orientate pe promovarea obiectivelor de dezvoltare durabilă – </a:t>
            </a:r>
            <a:r>
              <a:rPr lang="ro-RO" sz="1200" b="1" i="1" kern="100" dirty="0">
                <a:effectLst/>
                <a:latin typeface="Times New Roman" panose="02020603050405020304" pitchFamily="18" charset="0"/>
                <a:ea typeface="Calibri" panose="020F0502020204030204" pitchFamily="34" charset="0"/>
                <a:cs typeface="Times New Roman" panose="02020603050405020304" pitchFamily="18" charset="0"/>
              </a:rPr>
              <a:t>realizat &gt; 100% </a:t>
            </a:r>
            <a:r>
              <a:rPr lang="en-US" sz="1200" b="1" i="1" kern="100" dirty="0">
                <a:effectLst/>
                <a:latin typeface="Times New Roman" panose="02020603050405020304" pitchFamily="18" charset="0"/>
                <a:ea typeface="Calibri" panose="020F0502020204030204" pitchFamily="34" charset="0"/>
                <a:cs typeface="Times New Roman" panose="02020603050405020304" pitchFamily="18" charset="0"/>
              </a:rPr>
              <a:t>( 8 </a:t>
            </a:r>
            <a:r>
              <a:rPr lang="en-US" sz="1200" b="1" i="1" kern="100" dirty="0" err="1">
                <a:effectLst/>
                <a:latin typeface="Times New Roman" panose="02020603050405020304" pitchFamily="18" charset="0"/>
                <a:ea typeface="Calibri" panose="020F0502020204030204" pitchFamily="34" charset="0"/>
                <a:cs typeface="Times New Roman" panose="02020603050405020304" pitchFamily="18" charset="0"/>
              </a:rPr>
              <a:t>Buletine</a:t>
            </a:r>
            <a:r>
              <a:rPr lang="en-US" sz="1200" b="1" i="1" kern="100" dirty="0">
                <a:effectLst/>
                <a:latin typeface="Times New Roman" panose="02020603050405020304" pitchFamily="18" charset="0"/>
                <a:ea typeface="Calibri" panose="020F0502020204030204" pitchFamily="34" charset="0"/>
                <a:cs typeface="Times New Roman" panose="02020603050405020304" pitchFamily="18" charset="0"/>
              </a:rPr>
              <a:t> Alumni </a:t>
            </a:r>
            <a:r>
              <a:rPr lang="en-US" sz="1200" b="1" i="1" kern="100" dirty="0" err="1">
                <a:effectLst/>
                <a:latin typeface="Times New Roman" panose="02020603050405020304" pitchFamily="18" charset="0"/>
                <a:ea typeface="Calibri" panose="020F0502020204030204" pitchFamily="34" charset="0"/>
                <a:cs typeface="Times New Roman" panose="02020603050405020304" pitchFamily="18" charset="0"/>
              </a:rPr>
              <a:t>lunare</a:t>
            </a:r>
            <a:r>
              <a:rPr lang="en-US" sz="1200" b="1" i="1"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ro-RO" sz="1200" b="1" i="1" kern="100" dirty="0">
                <a:effectLst/>
                <a:latin typeface="Times New Roman" panose="02020603050405020304" pitchFamily="18" charset="0"/>
                <a:ea typeface="Calibri" panose="020F0502020204030204" pitchFamily="34" charset="0"/>
                <a:cs typeface="Times New Roman" panose="02020603050405020304" pitchFamily="18" charset="0"/>
              </a:rPr>
              <a:t>3 buletine Alumni detaliate despre sustenabilitate).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ourier New" panose="02070309020205020404" pitchFamily="49" charset="0"/>
              <a:buChar char="o"/>
            </a:pPr>
            <a:r>
              <a:rPr lang="ro-RO" sz="1200" i="1" kern="100" dirty="0">
                <a:effectLst/>
                <a:latin typeface="Times New Roman" panose="02020603050405020304" pitchFamily="18" charset="0"/>
                <a:ea typeface="Calibri" panose="020F0502020204030204" pitchFamily="34" charset="0"/>
                <a:cs typeface="Times New Roman" panose="02020603050405020304" pitchFamily="18" charset="0"/>
              </a:rPr>
              <a:t>R19-A17  5 Ambasadori Alumni noi – </a:t>
            </a:r>
            <a:r>
              <a:rPr lang="ro-RO" sz="1200" b="1" i="1" kern="100" dirty="0">
                <a:effectLst/>
                <a:latin typeface="Times New Roman" panose="02020603050405020304" pitchFamily="18" charset="0"/>
                <a:ea typeface="Calibri" panose="020F0502020204030204" pitchFamily="34" charset="0"/>
                <a:cs typeface="Times New Roman" panose="02020603050405020304" pitchFamily="18" charset="0"/>
              </a:rPr>
              <a:t>realizat 100% (5 ambasadori)</a:t>
            </a:r>
            <a:r>
              <a:rPr lang="ro-RO" sz="1200"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pPr>
            <a:r>
              <a:rPr lang="en-US" sz="12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ourier New" panose="02070309020205020404" pitchFamily="49" charset="0"/>
              <a:buChar char="o"/>
            </a:pPr>
            <a:r>
              <a:rPr lang="ro-RO" sz="1200" i="1" kern="100" dirty="0">
                <a:effectLst/>
                <a:latin typeface="Times New Roman" panose="02020603050405020304" pitchFamily="18" charset="0"/>
                <a:ea typeface="Calibri" panose="020F0502020204030204" pitchFamily="34" charset="0"/>
                <a:cs typeface="Times New Roman" panose="02020603050405020304" pitchFamily="18" charset="0"/>
              </a:rPr>
              <a:t>R20-A18  Eveniment Alumni 25.10.2024 – </a:t>
            </a:r>
            <a:r>
              <a:rPr lang="ro-RO" sz="1200" b="1" i="1" kern="100" dirty="0">
                <a:effectLst/>
                <a:latin typeface="Times New Roman" panose="02020603050405020304" pitchFamily="18" charset="0"/>
                <a:ea typeface="Calibri" panose="020F0502020204030204" pitchFamily="34" charset="0"/>
                <a:cs typeface="Times New Roman" panose="02020603050405020304" pitchFamily="18" charset="0"/>
              </a:rPr>
              <a:t>realizat 100% (un eveniment – Gală Alumni).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ourier New" panose="02070309020205020404" pitchFamily="49" charset="0"/>
              <a:buChar char="o"/>
            </a:pPr>
            <a:r>
              <a:rPr lang="ro-RO" sz="1200" i="1" kern="100" dirty="0">
                <a:effectLst/>
                <a:latin typeface="Times New Roman" panose="02020603050405020304" pitchFamily="18" charset="0"/>
                <a:ea typeface="Calibri" panose="020F0502020204030204" pitchFamily="34" charset="0"/>
                <a:cs typeface="Times New Roman" panose="02020603050405020304" pitchFamily="18" charset="0"/>
              </a:rPr>
              <a:t>R21-A19 1 Club Alumni, 1 grup vocal, minim 10 întâlniri, minim 2 evenimente  </a:t>
            </a:r>
            <a:r>
              <a:rPr lang="ro-RO" sz="1200" b="1" i="1" kern="100" dirty="0">
                <a:effectLst/>
                <a:latin typeface="Times New Roman" panose="02020603050405020304" pitchFamily="18" charset="0"/>
                <a:ea typeface="Calibri" panose="020F0502020204030204" pitchFamily="34" charset="0"/>
                <a:cs typeface="Times New Roman" panose="02020603050405020304" pitchFamily="18" charset="0"/>
              </a:rPr>
              <a:t>- indicator asumat depășit realizat &gt; 100% (1 Club Alumni (organizare o expoziție </a:t>
            </a:r>
            <a:r>
              <a:rPr lang="ro-RO" sz="1200" b="1" i="1" kern="100" dirty="0" err="1">
                <a:effectLst/>
                <a:latin typeface="Times New Roman" panose="02020603050405020304" pitchFamily="18" charset="0"/>
                <a:ea typeface="Calibri" panose="020F0502020204030204" pitchFamily="34" charset="0"/>
                <a:cs typeface="Times New Roman" panose="02020603050405020304" pitchFamily="18" charset="0"/>
              </a:rPr>
              <a:t>pictură+formație</a:t>
            </a:r>
            <a:r>
              <a:rPr lang="ro-RO" sz="1200" b="1" i="1" kern="100" dirty="0">
                <a:effectLst/>
                <a:latin typeface="Times New Roman" panose="02020603050405020304" pitchFamily="18" charset="0"/>
                <a:ea typeface="Calibri" panose="020F0502020204030204" pitchFamily="34" charset="0"/>
                <a:cs typeface="Times New Roman" panose="02020603050405020304" pitchFamily="18" charset="0"/>
              </a:rPr>
              <a:t> muzică instrumentală), 1 grup vocal (Cor Alumni), 25 întâlniri și 8 evenimente realizate).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pPr>
            <a:r>
              <a:rPr lang="en-US" sz="1200" b="1"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ourier New" panose="02070309020205020404" pitchFamily="49" charset="0"/>
              <a:buChar char="o"/>
            </a:pPr>
            <a:r>
              <a:rPr lang="ro-RO" sz="1200" i="1" kern="100" dirty="0">
                <a:effectLst/>
                <a:latin typeface="Times New Roman" panose="02020603050405020304" pitchFamily="18" charset="0"/>
                <a:ea typeface="Calibri" panose="020F0502020204030204" pitchFamily="34" charset="0"/>
                <a:cs typeface="Times New Roman" panose="02020603050405020304" pitchFamily="18" charset="0"/>
              </a:rPr>
              <a:t>R22-A20 1 eveniment 1 iunie pe teme medicale și de responsabilizare față de mediul înconjurător, 1 expoziție de pictură realizată de minim 20 copii din mediul rural –  </a:t>
            </a:r>
            <a:r>
              <a:rPr lang="ro-RO" sz="1200" b="1" i="1" kern="100" dirty="0">
                <a:effectLst/>
                <a:latin typeface="Times New Roman" panose="02020603050405020304" pitchFamily="18" charset="0"/>
                <a:ea typeface="Calibri" panose="020F0502020204030204" pitchFamily="34" charset="0"/>
                <a:cs typeface="Times New Roman" panose="02020603050405020304" pitchFamily="18" charset="0"/>
              </a:rPr>
              <a:t>realizat &gt; 100%</a:t>
            </a:r>
            <a:r>
              <a:rPr lang="ro-RO" sz="1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200" b="1" i="1" kern="100" dirty="0">
                <a:effectLst/>
                <a:latin typeface="Times New Roman" panose="02020603050405020304" pitchFamily="18" charset="0"/>
                <a:ea typeface="Calibri" panose="020F0502020204030204" pitchFamily="34" charset="0"/>
                <a:cs typeface="Times New Roman" panose="02020603050405020304" pitchFamily="18" charset="0"/>
              </a:rPr>
              <a:t>(2 evenimente, 50 de copii).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5;p1">
            <a:extLst>
              <a:ext uri="{FF2B5EF4-FFF2-40B4-BE49-F238E27FC236}">
                <a16:creationId xmlns:a16="http://schemas.microsoft.com/office/drawing/2014/main" id="{6C4A3386-EB08-7387-7834-7AE1138F4EA3}"/>
              </a:ext>
            </a:extLst>
          </p:cNvPr>
          <p:cNvPicPr preferRelativeResize="0"/>
          <p:nvPr/>
        </p:nvPicPr>
        <p:blipFill>
          <a:blip r:embed="rId3">
            <a:alphaModFix/>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20000"/>
                    </a14:imgEffect>
                  </a14:imgLayer>
                </a14:imgProps>
              </a:ext>
            </a:extLst>
          </a:blip>
          <a:stretch>
            <a:fillRect/>
          </a:stretch>
        </p:blipFill>
        <p:spPr>
          <a:xfrm>
            <a:off x="6725560" y="2571750"/>
            <a:ext cx="2190323" cy="597383"/>
          </a:xfrm>
          <a:prstGeom prst="rect">
            <a:avLst/>
          </a:prstGeom>
          <a:noFill/>
          <a:ln>
            <a:noFill/>
          </a:ln>
        </p:spPr>
      </p:pic>
    </p:spTree>
    <p:extLst>
      <p:ext uri="{BB962C8B-B14F-4D97-AF65-F5344CB8AC3E}">
        <p14:creationId xmlns:p14="http://schemas.microsoft.com/office/powerpoint/2010/main" val="3959571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a:extLst>
            <a:ext uri="{FF2B5EF4-FFF2-40B4-BE49-F238E27FC236}">
              <a16:creationId xmlns:a16="http://schemas.microsoft.com/office/drawing/2014/main" id="{C624C1F5-84EE-DE44-74F4-DE15734ED5E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A5E0D3D1-C508-F448-C1CC-7A5928E12362}"/>
              </a:ext>
            </a:extLst>
          </p:cNvPr>
          <p:cNvSpPr/>
          <p:nvPr/>
        </p:nvSpPr>
        <p:spPr>
          <a:xfrm>
            <a:off x="5531511" y="0"/>
            <a:ext cx="3612489"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TextBox 10">
            <a:extLst>
              <a:ext uri="{FF2B5EF4-FFF2-40B4-BE49-F238E27FC236}">
                <a16:creationId xmlns:a16="http://schemas.microsoft.com/office/drawing/2014/main" id="{215156C3-5760-47BC-68E7-1569B378009B}"/>
              </a:ext>
            </a:extLst>
          </p:cNvPr>
          <p:cNvSpPr txBox="1"/>
          <p:nvPr/>
        </p:nvSpPr>
        <p:spPr>
          <a:xfrm>
            <a:off x="96644" y="334537"/>
            <a:ext cx="5434867" cy="1179682"/>
          </a:xfrm>
          <a:prstGeom prst="rect">
            <a:avLst/>
          </a:prstGeom>
          <a:noFill/>
        </p:spPr>
        <p:txBody>
          <a:bodyPr wrap="square">
            <a:spAutoFit/>
          </a:bodyPr>
          <a:lstStyle/>
          <a:p>
            <a:pPr algn="just">
              <a:lnSpc>
                <a:spcPct val="107000"/>
              </a:lnSpc>
              <a:spcAft>
                <a:spcPts val="800"/>
              </a:spcAft>
            </a:pPr>
            <a:r>
              <a:rPr lang="en-US" sz="1200" b="1" kern="100" dirty="0">
                <a:solidFill>
                  <a:schemeClr val="tx1"/>
                </a:solidFill>
                <a:latin typeface="Albert Sans" pitchFamily="2" charset="77"/>
                <a:cs typeface="Times New Roman" panose="02020603050405020304" pitchFamily="18" charset="0"/>
              </a:rPr>
              <a:t>Site Alumni : </a:t>
            </a:r>
            <a:r>
              <a:rPr lang="en-US" sz="1200" kern="100" dirty="0">
                <a:solidFill>
                  <a:schemeClr val="tx1"/>
                </a:solidFill>
                <a:latin typeface="Albert Sans Light" panose="020B0604020202020204" charset="0"/>
                <a:cs typeface="Times New Roman" panose="02020603050405020304" pitchFamily="18" charset="0"/>
              </a:rPr>
              <a:t>https://alumni.umfcd.ro/</a:t>
            </a:r>
          </a:p>
          <a:p>
            <a:pPr algn="just">
              <a:lnSpc>
                <a:spcPct val="107000"/>
              </a:lnSpc>
              <a:spcAft>
                <a:spcPts val="800"/>
              </a:spcAft>
            </a:pPr>
            <a:r>
              <a:rPr lang="en-US" sz="1200" b="1" kern="100" dirty="0">
                <a:solidFill>
                  <a:schemeClr val="tx1"/>
                </a:solidFill>
                <a:latin typeface="Albert Sans" pitchFamily="2" charset="77"/>
                <a:cs typeface="Times New Roman" panose="02020603050405020304" pitchFamily="18" charset="0"/>
              </a:rPr>
              <a:t>LinkedIn: </a:t>
            </a:r>
            <a:r>
              <a:rPr lang="en-GB" sz="1200" dirty="0">
                <a:solidFill>
                  <a:schemeClr val="tx1"/>
                </a:solidFill>
                <a:effectLst/>
                <a:latin typeface="Albert Sans Light" pitchFamily="2" charset="77"/>
                <a:hlinkClick r:id="rId3">
                  <a:extLst>
                    <a:ext uri="{A12FA001-AC4F-418D-AE19-62706E023703}">
                      <ahyp:hlinkClr xmlns:ahyp="http://schemas.microsoft.com/office/drawing/2018/hyperlinkcolor" val="tx"/>
                    </a:ext>
                  </a:extLst>
                </a:hlinkClick>
              </a:rPr>
              <a:t>linkedin.com/in/alumni-umf-carol-davila-275b2928a</a:t>
            </a:r>
            <a:endParaRPr lang="en-US" sz="1200" kern="100" dirty="0">
              <a:solidFill>
                <a:schemeClr val="tx1"/>
              </a:solidFill>
              <a:latin typeface="Albert Sans Light" pitchFamily="2" charset="77"/>
              <a:cs typeface="Times New Roman" panose="02020603050405020304" pitchFamily="18" charset="0"/>
            </a:endParaRPr>
          </a:p>
          <a:p>
            <a:pPr algn="just">
              <a:lnSpc>
                <a:spcPct val="107000"/>
              </a:lnSpc>
              <a:spcAft>
                <a:spcPts val="800"/>
              </a:spcAft>
            </a:pPr>
            <a:r>
              <a:rPr lang="en-US" sz="1200" b="1" kern="100" dirty="0">
                <a:solidFill>
                  <a:schemeClr val="tx1"/>
                </a:solidFill>
                <a:latin typeface="Albert Sans" pitchFamily="2" charset="77"/>
                <a:cs typeface="Times New Roman" panose="02020603050405020304" pitchFamily="18" charset="0"/>
              </a:rPr>
              <a:t>Facebook: </a:t>
            </a:r>
            <a:r>
              <a:rPr lang="en-US" sz="1200" kern="100" dirty="0">
                <a:solidFill>
                  <a:schemeClr val="tx1"/>
                </a:solidFill>
                <a:latin typeface="Albert Sans Light" pitchFamily="2" charset="77"/>
                <a:cs typeface="Times New Roman" panose="02020603050405020304" pitchFamily="18" charset="0"/>
                <a:hlinkClick r:id="rId4">
                  <a:extLst>
                    <a:ext uri="{A12FA001-AC4F-418D-AE19-62706E023703}">
                      <ahyp:hlinkClr xmlns:ahyp="http://schemas.microsoft.com/office/drawing/2018/hyperlinkcolor" val="tx"/>
                    </a:ext>
                  </a:extLst>
                </a:hlinkClick>
              </a:rPr>
              <a:t>https://www.facebook.com/profile.php?id=61550804553233</a:t>
            </a:r>
            <a:endParaRPr lang="en-US" sz="1200" kern="100" dirty="0">
              <a:solidFill>
                <a:schemeClr val="tx1"/>
              </a:solidFill>
              <a:latin typeface="Albert Sans Light" pitchFamily="2" charset="77"/>
              <a:cs typeface="Times New Roman" panose="02020603050405020304" pitchFamily="18" charset="0"/>
            </a:endParaRPr>
          </a:p>
          <a:p>
            <a:pPr algn="just">
              <a:lnSpc>
                <a:spcPct val="107000"/>
              </a:lnSpc>
              <a:spcAft>
                <a:spcPts val="800"/>
              </a:spcAft>
            </a:pPr>
            <a:r>
              <a:rPr lang="en-US" sz="1200" b="1" kern="100" dirty="0">
                <a:solidFill>
                  <a:schemeClr val="tx1"/>
                </a:solidFill>
                <a:latin typeface="Albert Sans" pitchFamily="2" charset="77"/>
                <a:cs typeface="Times New Roman" panose="02020603050405020304" pitchFamily="18" charset="0"/>
              </a:rPr>
              <a:t>Instagram: </a:t>
            </a:r>
            <a:r>
              <a:rPr lang="en-US" sz="1200" kern="100" dirty="0">
                <a:solidFill>
                  <a:schemeClr val="tx1"/>
                </a:solidFill>
                <a:latin typeface="Albert Sans Light" pitchFamily="2" charset="77"/>
                <a:cs typeface="Times New Roman" panose="02020603050405020304" pitchFamily="18" charset="0"/>
                <a:hlinkClick r:id="rId5">
                  <a:extLst>
                    <a:ext uri="{A12FA001-AC4F-418D-AE19-62706E023703}">
                      <ahyp:hlinkClr xmlns:ahyp="http://schemas.microsoft.com/office/drawing/2018/hyperlinkcolor" val="tx"/>
                    </a:ext>
                  </a:extLst>
                </a:hlinkClick>
              </a:rPr>
              <a:t>https://www.instagram.com/alumni.umfcd/</a:t>
            </a:r>
            <a:endParaRPr lang="en-US" sz="1200" kern="100" dirty="0">
              <a:solidFill>
                <a:schemeClr val="tx1"/>
              </a:solidFill>
              <a:latin typeface="Albert Sans Light" pitchFamily="2" charset="77"/>
              <a:cs typeface="Times New Roman" panose="02020603050405020304" pitchFamily="18" charset="0"/>
            </a:endParaRPr>
          </a:p>
        </p:txBody>
      </p:sp>
      <p:pic>
        <p:nvPicPr>
          <p:cNvPr id="3" name="Picture 2">
            <a:extLst>
              <a:ext uri="{FF2B5EF4-FFF2-40B4-BE49-F238E27FC236}">
                <a16:creationId xmlns:a16="http://schemas.microsoft.com/office/drawing/2014/main" id="{1B3C2B15-2B39-6C1E-9F26-EB8F4C002858}"/>
              </a:ext>
            </a:extLst>
          </p:cNvPr>
          <p:cNvPicPr>
            <a:picLocks noChangeAspect="1"/>
          </p:cNvPicPr>
          <p:nvPr/>
        </p:nvPicPr>
        <p:blipFill>
          <a:blip r:embed="rId6"/>
          <a:stretch>
            <a:fillRect/>
          </a:stretch>
        </p:blipFill>
        <p:spPr>
          <a:xfrm>
            <a:off x="475785" y="2096429"/>
            <a:ext cx="4646342" cy="2408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C5942D45-2E28-13E7-ABA3-20DCD43CFF67}"/>
              </a:ext>
            </a:extLst>
          </p:cNvPr>
          <p:cNvPicPr>
            <a:picLocks noChangeAspect="1"/>
          </p:cNvPicPr>
          <p:nvPr/>
        </p:nvPicPr>
        <p:blipFill>
          <a:blip r:embed="rId7"/>
          <a:stretch>
            <a:fillRect/>
          </a:stretch>
        </p:blipFill>
        <p:spPr>
          <a:xfrm>
            <a:off x="5779879" y="1292129"/>
            <a:ext cx="1740996" cy="25428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644C5316-0595-2140-0B49-3538C71D70AB}"/>
              </a:ext>
            </a:extLst>
          </p:cNvPr>
          <p:cNvPicPr>
            <a:picLocks noChangeAspect="1"/>
          </p:cNvPicPr>
          <p:nvPr/>
        </p:nvPicPr>
        <p:blipFill>
          <a:blip r:embed="rId8"/>
          <a:stretch>
            <a:fillRect/>
          </a:stretch>
        </p:blipFill>
        <p:spPr>
          <a:xfrm>
            <a:off x="7243278" y="2690233"/>
            <a:ext cx="1740996" cy="23058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E9F5689D-AC17-5219-CFE0-4FECE1A28B49}"/>
              </a:ext>
            </a:extLst>
          </p:cNvPr>
          <p:cNvPicPr>
            <a:picLocks noChangeAspect="1"/>
          </p:cNvPicPr>
          <p:nvPr/>
        </p:nvPicPr>
        <p:blipFill>
          <a:blip r:embed="rId9"/>
          <a:stretch>
            <a:fillRect/>
          </a:stretch>
        </p:blipFill>
        <p:spPr>
          <a:xfrm>
            <a:off x="7243278" y="130991"/>
            <a:ext cx="1740996" cy="23222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Google Shape;45;p1">
            <a:extLst>
              <a:ext uri="{FF2B5EF4-FFF2-40B4-BE49-F238E27FC236}">
                <a16:creationId xmlns:a16="http://schemas.microsoft.com/office/drawing/2014/main" id="{0C0BA12D-E0C3-202D-0E7F-9268EB032B5C}"/>
              </a:ext>
            </a:extLst>
          </p:cNvPr>
          <p:cNvPicPr preferRelativeResize="0"/>
          <p:nvPr/>
        </p:nvPicPr>
        <p:blipFill>
          <a:blip r:embed="rId10">
            <a:alphaModFix/>
            <a:extLst>
              <a:ext uri="{BEBA8EAE-BF5A-486C-A8C5-ECC9F3942E4B}">
                <a14:imgProps xmlns:a14="http://schemas.microsoft.com/office/drawing/2010/main">
                  <a14:imgLayer r:embed="rId11">
                    <a14:imgEffect>
                      <a14:sharpenSoften amount="50000"/>
                    </a14:imgEffect>
                    <a14:imgEffect>
                      <a14:saturation sat="400000"/>
                    </a14:imgEffect>
                    <a14:imgEffect>
                      <a14:brightnessContrast bright="40000" contrast="-20000"/>
                    </a14:imgEffect>
                  </a14:imgLayer>
                </a14:imgProps>
              </a:ext>
            </a:extLst>
          </a:blip>
          <a:stretch>
            <a:fillRect/>
          </a:stretch>
        </p:blipFill>
        <p:spPr>
          <a:xfrm>
            <a:off x="5605631" y="407124"/>
            <a:ext cx="1389279" cy="477882"/>
          </a:xfrm>
          <a:prstGeom prst="rect">
            <a:avLst/>
          </a:prstGeom>
          <a:noFill/>
          <a:ln>
            <a:noFill/>
          </a:ln>
        </p:spPr>
      </p:pic>
      <p:sp>
        <p:nvSpPr>
          <p:cNvPr id="9" name="TextBox 8">
            <a:extLst>
              <a:ext uri="{FF2B5EF4-FFF2-40B4-BE49-F238E27FC236}">
                <a16:creationId xmlns:a16="http://schemas.microsoft.com/office/drawing/2014/main" id="{0DB005F3-9731-4474-AECA-C91AB125B13D}"/>
              </a:ext>
            </a:extLst>
          </p:cNvPr>
          <p:cNvSpPr txBox="1"/>
          <p:nvPr/>
        </p:nvSpPr>
        <p:spPr>
          <a:xfrm>
            <a:off x="272070" y="4681707"/>
            <a:ext cx="1635071" cy="254511"/>
          </a:xfrm>
          <a:prstGeom prst="rect">
            <a:avLst/>
          </a:prstGeom>
          <a:noFill/>
        </p:spPr>
        <p:txBody>
          <a:bodyPr wrap="square" rtlCol="0">
            <a:spAutoFit/>
          </a:bodyPr>
          <a:lstStyle/>
          <a:p>
            <a:r>
              <a:rPr lang="ro-RO" sz="1000" dirty="0">
                <a:solidFill>
                  <a:srgbClr val="002060"/>
                </a:solidFill>
                <a:latin typeface="Algerian" panose="04020705040A02060702" pitchFamily="82" charset="0"/>
              </a:rPr>
              <a:t>CNFIS-FDI-2024-F-0010</a:t>
            </a:r>
            <a:endParaRPr lang="en-GB" sz="1000" dirty="0">
              <a:solidFill>
                <a:srgbClr val="002060"/>
              </a:solidFill>
              <a:latin typeface="Algerian" panose="04020705040A02060702" pitchFamily="82" charset="0"/>
            </a:endParaRPr>
          </a:p>
        </p:txBody>
      </p:sp>
    </p:spTree>
    <p:extLst>
      <p:ext uri="{BB962C8B-B14F-4D97-AF65-F5344CB8AC3E}">
        <p14:creationId xmlns:p14="http://schemas.microsoft.com/office/powerpoint/2010/main" val="3051594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A64ED3-EAF4-A482-1845-44FFEB698A55}"/>
              </a:ext>
            </a:extLst>
          </p:cNvPr>
          <p:cNvSpPr/>
          <p:nvPr/>
        </p:nvSpPr>
        <p:spPr>
          <a:xfrm>
            <a:off x="6497444" y="0"/>
            <a:ext cx="2646556"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8" name="Picture 7">
            <a:extLst>
              <a:ext uri="{FF2B5EF4-FFF2-40B4-BE49-F238E27FC236}">
                <a16:creationId xmlns:a16="http://schemas.microsoft.com/office/drawing/2014/main" id="{0E0966E7-774B-FEB8-0243-46563862B3BF}"/>
              </a:ext>
            </a:extLst>
          </p:cNvPr>
          <p:cNvPicPr>
            <a:picLocks noChangeAspect="1"/>
          </p:cNvPicPr>
          <p:nvPr/>
        </p:nvPicPr>
        <p:blipFill>
          <a:blip r:embed="rId2"/>
          <a:stretch>
            <a:fillRect/>
          </a:stretch>
        </p:blipFill>
        <p:spPr>
          <a:xfrm>
            <a:off x="287787" y="795918"/>
            <a:ext cx="1727742" cy="1775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67005EA9-DF4F-011D-24F4-F25EA6675FBA}"/>
              </a:ext>
            </a:extLst>
          </p:cNvPr>
          <p:cNvPicPr>
            <a:picLocks noChangeAspect="1"/>
          </p:cNvPicPr>
          <p:nvPr/>
        </p:nvPicPr>
        <p:blipFill>
          <a:blip r:embed="rId3"/>
          <a:stretch>
            <a:fillRect/>
          </a:stretch>
        </p:blipFill>
        <p:spPr>
          <a:xfrm>
            <a:off x="2384261" y="297896"/>
            <a:ext cx="1727742" cy="1775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2EB77EE1-4246-6996-DA13-3483FB374C44}"/>
              </a:ext>
            </a:extLst>
          </p:cNvPr>
          <p:cNvPicPr>
            <a:picLocks noChangeAspect="1"/>
          </p:cNvPicPr>
          <p:nvPr/>
        </p:nvPicPr>
        <p:blipFill>
          <a:blip r:embed="rId4"/>
          <a:stretch>
            <a:fillRect/>
          </a:stretch>
        </p:blipFill>
        <p:spPr>
          <a:xfrm>
            <a:off x="4498355" y="795918"/>
            <a:ext cx="1727742" cy="1775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700E8AC7-E4DD-53E8-0552-F6781FAD0DDA}"/>
              </a:ext>
            </a:extLst>
          </p:cNvPr>
          <p:cNvPicPr>
            <a:picLocks noChangeAspect="1"/>
          </p:cNvPicPr>
          <p:nvPr/>
        </p:nvPicPr>
        <p:blipFill>
          <a:blip r:embed="rId5"/>
          <a:stretch>
            <a:fillRect/>
          </a:stretch>
        </p:blipFill>
        <p:spPr>
          <a:xfrm>
            <a:off x="2384261" y="2571750"/>
            <a:ext cx="1710122" cy="1775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7BF727F6-A607-66C6-30B6-22B3965FA5C4}"/>
              </a:ext>
            </a:extLst>
          </p:cNvPr>
          <p:cNvPicPr>
            <a:picLocks noChangeAspect="1"/>
          </p:cNvPicPr>
          <p:nvPr/>
        </p:nvPicPr>
        <p:blipFill>
          <a:blip r:embed="rId6"/>
          <a:stretch>
            <a:fillRect/>
          </a:stretch>
        </p:blipFill>
        <p:spPr>
          <a:xfrm>
            <a:off x="302221" y="3069773"/>
            <a:ext cx="1713308" cy="1775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86BB59C9-ADB6-F97E-2399-9FA9154D82F6}"/>
              </a:ext>
            </a:extLst>
          </p:cNvPr>
          <p:cNvPicPr>
            <a:picLocks noChangeAspect="1"/>
          </p:cNvPicPr>
          <p:nvPr/>
        </p:nvPicPr>
        <p:blipFill>
          <a:blip r:embed="rId7"/>
          <a:stretch>
            <a:fillRect/>
          </a:stretch>
        </p:blipFill>
        <p:spPr>
          <a:xfrm>
            <a:off x="4498355" y="3069773"/>
            <a:ext cx="1725000" cy="1775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9319CA48-B59B-01ED-2D5E-8667F438A5A7}"/>
              </a:ext>
            </a:extLst>
          </p:cNvPr>
          <p:cNvPicPr>
            <a:picLocks noChangeAspect="1"/>
          </p:cNvPicPr>
          <p:nvPr/>
        </p:nvPicPr>
        <p:blipFill>
          <a:blip r:embed="rId8"/>
          <a:stretch>
            <a:fillRect/>
          </a:stretch>
        </p:blipFill>
        <p:spPr>
          <a:xfrm>
            <a:off x="6973793" y="1683834"/>
            <a:ext cx="1732388" cy="1775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BE78CB35-A1F8-A879-9340-4A52D02B1208}"/>
              </a:ext>
            </a:extLst>
          </p:cNvPr>
          <p:cNvSpPr txBox="1"/>
          <p:nvPr/>
        </p:nvSpPr>
        <p:spPr>
          <a:xfrm>
            <a:off x="335189" y="208353"/>
            <a:ext cx="2049072" cy="276999"/>
          </a:xfrm>
          <a:prstGeom prst="rect">
            <a:avLst/>
          </a:prstGeom>
          <a:noFill/>
        </p:spPr>
        <p:txBody>
          <a:bodyPr wrap="square">
            <a:spAutoFit/>
          </a:bodyPr>
          <a:lstStyle/>
          <a:p>
            <a:r>
              <a:rPr lang="ro-RO" sz="1200" dirty="0">
                <a:solidFill>
                  <a:schemeClr val="tx1"/>
                </a:solidFill>
                <a:latin typeface="Albert Sans Black" panose="020B0604020202020204" charset="0"/>
              </a:rPr>
              <a:t>Materiale grafice</a:t>
            </a:r>
            <a:endParaRPr lang="en-US" sz="1200" dirty="0">
              <a:solidFill>
                <a:schemeClr val="tx1"/>
              </a:solidFill>
              <a:latin typeface="Albert Sans Black" panose="020B0604020202020204" charset="0"/>
            </a:endParaRPr>
          </a:p>
        </p:txBody>
      </p:sp>
      <p:pic>
        <p:nvPicPr>
          <p:cNvPr id="2" name="Google Shape;45;p1">
            <a:extLst>
              <a:ext uri="{FF2B5EF4-FFF2-40B4-BE49-F238E27FC236}">
                <a16:creationId xmlns:a16="http://schemas.microsoft.com/office/drawing/2014/main" id="{233D6F36-7913-CBCF-28E8-8E87A92CAC0B}"/>
              </a:ext>
            </a:extLst>
          </p:cNvPr>
          <p:cNvPicPr preferRelativeResize="0"/>
          <p:nvPr/>
        </p:nvPicPr>
        <p:blipFill>
          <a:blip r:embed="rId9">
            <a:alphaModFix/>
            <a:extLst>
              <a:ext uri="{BEBA8EAE-BF5A-486C-A8C5-ECC9F3942E4B}">
                <a14:imgProps xmlns:a14="http://schemas.microsoft.com/office/drawing/2010/main">
                  <a14:imgLayer r:embed="rId10">
                    <a14:imgEffect>
                      <a14:sharpenSoften amount="50000"/>
                    </a14:imgEffect>
                    <a14:imgEffect>
                      <a14:saturation sat="400000"/>
                    </a14:imgEffect>
                    <a14:imgEffect>
                      <a14:brightnessContrast bright="40000" contrast="-20000"/>
                    </a14:imgEffect>
                  </a14:imgLayer>
                </a14:imgProps>
              </a:ext>
            </a:extLst>
          </a:blip>
          <a:stretch>
            <a:fillRect/>
          </a:stretch>
        </p:blipFill>
        <p:spPr>
          <a:xfrm>
            <a:off x="6901415" y="795918"/>
            <a:ext cx="1710123" cy="468913"/>
          </a:xfrm>
          <a:prstGeom prst="rect">
            <a:avLst/>
          </a:prstGeom>
          <a:noFill/>
          <a:ln>
            <a:noFill/>
          </a:ln>
        </p:spPr>
      </p:pic>
    </p:spTree>
    <p:extLst>
      <p:ext uri="{BB962C8B-B14F-4D97-AF65-F5344CB8AC3E}">
        <p14:creationId xmlns:p14="http://schemas.microsoft.com/office/powerpoint/2010/main" val="4081196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FF36E9-AA30-01A5-42CF-2E80F11A998B}"/>
              </a:ext>
            </a:extLst>
          </p:cNvPr>
          <p:cNvSpPr/>
          <p:nvPr/>
        </p:nvSpPr>
        <p:spPr>
          <a:xfrm>
            <a:off x="273378" y="1150070"/>
            <a:ext cx="810705" cy="3412503"/>
          </a:xfrm>
          <a:prstGeom prst="rect">
            <a:avLst/>
          </a:prstGeom>
          <a:noFill/>
          <a:ln w="127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EB297C4D-6A99-E56C-18E7-A5CE7FE46D3C}"/>
              </a:ext>
            </a:extLst>
          </p:cNvPr>
          <p:cNvSpPr/>
          <p:nvPr/>
        </p:nvSpPr>
        <p:spPr>
          <a:xfrm>
            <a:off x="3460585" y="445121"/>
            <a:ext cx="810705" cy="3412503"/>
          </a:xfrm>
          <a:prstGeom prst="rect">
            <a:avLst/>
          </a:prstGeom>
          <a:noFill/>
          <a:ln w="127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A991DE06-9E62-E7CF-DA97-22ADF3383E9E}"/>
              </a:ext>
            </a:extLst>
          </p:cNvPr>
          <p:cNvSpPr/>
          <p:nvPr/>
        </p:nvSpPr>
        <p:spPr>
          <a:xfrm>
            <a:off x="4876260" y="1131216"/>
            <a:ext cx="810705" cy="3412503"/>
          </a:xfrm>
          <a:prstGeom prst="rect">
            <a:avLst/>
          </a:prstGeom>
          <a:noFill/>
          <a:ln w="127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C0271164-262E-B24C-9735-C1F3DBB4E7C3}"/>
              </a:ext>
            </a:extLst>
          </p:cNvPr>
          <p:cNvSpPr/>
          <p:nvPr/>
        </p:nvSpPr>
        <p:spPr>
          <a:xfrm>
            <a:off x="8059917" y="445121"/>
            <a:ext cx="810705" cy="3412503"/>
          </a:xfrm>
          <a:prstGeom prst="rect">
            <a:avLst/>
          </a:prstGeom>
          <a:noFill/>
          <a:ln w="127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Google Shape;225;p36">
            <a:extLst>
              <a:ext uri="{FF2B5EF4-FFF2-40B4-BE49-F238E27FC236}">
                <a16:creationId xmlns:a16="http://schemas.microsoft.com/office/drawing/2014/main" id="{6CB2894F-C61C-E226-5018-CAABDC478FD7}"/>
              </a:ext>
            </a:extLst>
          </p:cNvPr>
          <p:cNvSpPr txBox="1">
            <a:spLocks/>
          </p:cNvSpPr>
          <p:nvPr/>
        </p:nvSpPr>
        <p:spPr>
          <a:xfrm>
            <a:off x="1036306" y="3628546"/>
            <a:ext cx="1051970" cy="45815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b="1" dirty="0" err="1">
                <a:solidFill>
                  <a:schemeClr val="tx1"/>
                </a:solidFill>
                <a:latin typeface="Albert Sans Medium" pitchFamily="2" charset="77"/>
              </a:rPr>
              <a:t>Buletinul</a:t>
            </a:r>
            <a:r>
              <a:rPr lang="en-GB" b="1" dirty="0">
                <a:solidFill>
                  <a:schemeClr val="tx1"/>
                </a:solidFill>
                <a:latin typeface="Albert Sans Medium" pitchFamily="2" charset="77"/>
              </a:rPr>
              <a:t> Nr.1</a:t>
            </a:r>
          </a:p>
        </p:txBody>
      </p:sp>
      <p:sp>
        <p:nvSpPr>
          <p:cNvPr id="11" name="Google Shape;229;p36">
            <a:extLst>
              <a:ext uri="{FF2B5EF4-FFF2-40B4-BE49-F238E27FC236}">
                <a16:creationId xmlns:a16="http://schemas.microsoft.com/office/drawing/2014/main" id="{D9A05DC8-49EC-D2B8-B6C4-E2B8C7BD129F}"/>
              </a:ext>
            </a:extLst>
          </p:cNvPr>
          <p:cNvSpPr/>
          <p:nvPr/>
        </p:nvSpPr>
        <p:spPr>
          <a:xfrm>
            <a:off x="928054" y="3115587"/>
            <a:ext cx="381000" cy="390600"/>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40000"/>
                  <a:lumOff val="60000"/>
                </a:schemeClr>
              </a:solidFill>
            </a:endParaRPr>
          </a:p>
        </p:txBody>
      </p:sp>
      <p:sp>
        <p:nvSpPr>
          <p:cNvPr id="12" name="Google Shape;225;p36">
            <a:extLst>
              <a:ext uri="{FF2B5EF4-FFF2-40B4-BE49-F238E27FC236}">
                <a16:creationId xmlns:a16="http://schemas.microsoft.com/office/drawing/2014/main" id="{F9643EEB-7FA9-456C-8408-8A604E3D9A88}"/>
              </a:ext>
            </a:extLst>
          </p:cNvPr>
          <p:cNvSpPr txBox="1">
            <a:spLocks/>
          </p:cNvSpPr>
          <p:nvPr/>
        </p:nvSpPr>
        <p:spPr>
          <a:xfrm>
            <a:off x="870349" y="3152675"/>
            <a:ext cx="462772" cy="390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2000" b="1" dirty="0">
                <a:solidFill>
                  <a:schemeClr val="bg1"/>
                </a:solidFill>
                <a:latin typeface="Albert Sans Medium" pitchFamily="2" charset="77"/>
              </a:rPr>
              <a:t>01</a:t>
            </a:r>
          </a:p>
        </p:txBody>
      </p:sp>
      <p:sp>
        <p:nvSpPr>
          <p:cNvPr id="13" name="Google Shape;225;p36">
            <a:extLst>
              <a:ext uri="{FF2B5EF4-FFF2-40B4-BE49-F238E27FC236}">
                <a16:creationId xmlns:a16="http://schemas.microsoft.com/office/drawing/2014/main" id="{AE519FB7-5E0A-6D44-0B27-B0AB3D42B897}"/>
              </a:ext>
            </a:extLst>
          </p:cNvPr>
          <p:cNvSpPr txBox="1">
            <a:spLocks/>
          </p:cNvSpPr>
          <p:nvPr/>
        </p:nvSpPr>
        <p:spPr>
          <a:xfrm>
            <a:off x="5618357" y="3628546"/>
            <a:ext cx="1051970" cy="45815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b="1" dirty="0" err="1">
                <a:solidFill>
                  <a:schemeClr val="accent3">
                    <a:lumMod val="75000"/>
                  </a:schemeClr>
                </a:solidFill>
                <a:latin typeface="Albert Sans Medium" pitchFamily="2" charset="77"/>
              </a:rPr>
              <a:t>Buletinul</a:t>
            </a:r>
            <a:r>
              <a:rPr lang="en-GB" b="1" dirty="0">
                <a:solidFill>
                  <a:schemeClr val="accent3">
                    <a:lumMod val="75000"/>
                  </a:schemeClr>
                </a:solidFill>
                <a:latin typeface="Albert Sans Medium" pitchFamily="2" charset="77"/>
              </a:rPr>
              <a:t> Nr.3</a:t>
            </a:r>
          </a:p>
        </p:txBody>
      </p:sp>
      <p:sp>
        <p:nvSpPr>
          <p:cNvPr id="14" name="Google Shape;229;p36">
            <a:extLst>
              <a:ext uri="{FF2B5EF4-FFF2-40B4-BE49-F238E27FC236}">
                <a16:creationId xmlns:a16="http://schemas.microsoft.com/office/drawing/2014/main" id="{BBA40BE2-97C5-5AD9-D944-677D3FF986CC}"/>
              </a:ext>
            </a:extLst>
          </p:cNvPr>
          <p:cNvSpPr/>
          <p:nvPr/>
        </p:nvSpPr>
        <p:spPr>
          <a:xfrm>
            <a:off x="5510105" y="3115587"/>
            <a:ext cx="381000" cy="390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5;p36">
            <a:extLst>
              <a:ext uri="{FF2B5EF4-FFF2-40B4-BE49-F238E27FC236}">
                <a16:creationId xmlns:a16="http://schemas.microsoft.com/office/drawing/2014/main" id="{B1D0A1B3-ADC6-98B0-8CF9-CACC9997B588}"/>
              </a:ext>
            </a:extLst>
          </p:cNvPr>
          <p:cNvSpPr txBox="1">
            <a:spLocks/>
          </p:cNvSpPr>
          <p:nvPr/>
        </p:nvSpPr>
        <p:spPr>
          <a:xfrm>
            <a:off x="5446313" y="3167134"/>
            <a:ext cx="516599" cy="390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2000" b="1" dirty="0">
                <a:solidFill>
                  <a:schemeClr val="bg1"/>
                </a:solidFill>
                <a:latin typeface="Albert Sans Medium" pitchFamily="2" charset="77"/>
              </a:rPr>
              <a:t>03</a:t>
            </a:r>
          </a:p>
        </p:txBody>
      </p:sp>
      <p:sp>
        <p:nvSpPr>
          <p:cNvPr id="16" name="Google Shape;225;p36">
            <a:extLst>
              <a:ext uri="{FF2B5EF4-FFF2-40B4-BE49-F238E27FC236}">
                <a16:creationId xmlns:a16="http://schemas.microsoft.com/office/drawing/2014/main" id="{82CCEFEA-FB4C-8121-5D53-552D400EDC4A}"/>
              </a:ext>
            </a:extLst>
          </p:cNvPr>
          <p:cNvSpPr txBox="1">
            <a:spLocks/>
          </p:cNvSpPr>
          <p:nvPr/>
        </p:nvSpPr>
        <p:spPr>
          <a:xfrm>
            <a:off x="2341418" y="827717"/>
            <a:ext cx="1051970" cy="45815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b="1" dirty="0" err="1">
                <a:solidFill>
                  <a:schemeClr val="tx1"/>
                </a:solidFill>
                <a:latin typeface="Albert Sans Medium" pitchFamily="2" charset="77"/>
              </a:rPr>
              <a:t>Buletinul</a:t>
            </a:r>
            <a:r>
              <a:rPr lang="en-GB" b="1" dirty="0">
                <a:solidFill>
                  <a:schemeClr val="tx1"/>
                </a:solidFill>
                <a:latin typeface="Albert Sans Medium" pitchFamily="2" charset="77"/>
              </a:rPr>
              <a:t> Nr.2</a:t>
            </a:r>
          </a:p>
        </p:txBody>
      </p:sp>
      <p:sp>
        <p:nvSpPr>
          <p:cNvPr id="17" name="Google Shape;229;p36">
            <a:extLst>
              <a:ext uri="{FF2B5EF4-FFF2-40B4-BE49-F238E27FC236}">
                <a16:creationId xmlns:a16="http://schemas.microsoft.com/office/drawing/2014/main" id="{09B53FB5-CAE9-D10C-409B-F0A87A318AD5}"/>
              </a:ext>
            </a:extLst>
          </p:cNvPr>
          <p:cNvSpPr/>
          <p:nvPr/>
        </p:nvSpPr>
        <p:spPr>
          <a:xfrm>
            <a:off x="3235546" y="1248786"/>
            <a:ext cx="381000" cy="390600"/>
          </a:xfrm>
          <a:prstGeom prst="rect">
            <a:avLst/>
          </a:pr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lumMod val="60000"/>
                  <a:lumOff val="40000"/>
                </a:schemeClr>
              </a:solidFill>
            </a:endParaRPr>
          </a:p>
        </p:txBody>
      </p:sp>
      <p:sp>
        <p:nvSpPr>
          <p:cNvPr id="18" name="Google Shape;225;p36">
            <a:extLst>
              <a:ext uri="{FF2B5EF4-FFF2-40B4-BE49-F238E27FC236}">
                <a16:creationId xmlns:a16="http://schemas.microsoft.com/office/drawing/2014/main" id="{22A8D950-D0AE-32F5-7906-7F9D061C6F05}"/>
              </a:ext>
            </a:extLst>
          </p:cNvPr>
          <p:cNvSpPr txBox="1">
            <a:spLocks/>
          </p:cNvSpPr>
          <p:nvPr/>
        </p:nvSpPr>
        <p:spPr>
          <a:xfrm>
            <a:off x="3137910" y="1288822"/>
            <a:ext cx="540421" cy="390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2000" b="1" dirty="0">
                <a:solidFill>
                  <a:schemeClr val="bg1"/>
                </a:solidFill>
                <a:latin typeface="Albert Sans Medium" pitchFamily="2" charset="77"/>
              </a:rPr>
              <a:t>02</a:t>
            </a:r>
          </a:p>
        </p:txBody>
      </p:sp>
      <p:sp>
        <p:nvSpPr>
          <p:cNvPr id="19" name="Google Shape;225;p36">
            <a:extLst>
              <a:ext uri="{FF2B5EF4-FFF2-40B4-BE49-F238E27FC236}">
                <a16:creationId xmlns:a16="http://schemas.microsoft.com/office/drawing/2014/main" id="{9A134CE5-48AC-A5F0-113A-F5A10B012DBB}"/>
              </a:ext>
            </a:extLst>
          </p:cNvPr>
          <p:cNvSpPr txBox="1">
            <a:spLocks/>
          </p:cNvSpPr>
          <p:nvPr/>
        </p:nvSpPr>
        <p:spPr>
          <a:xfrm>
            <a:off x="6975109" y="827717"/>
            <a:ext cx="1051970" cy="45815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b="1" dirty="0" err="1">
                <a:solidFill>
                  <a:schemeClr val="accent3">
                    <a:lumMod val="75000"/>
                  </a:schemeClr>
                </a:solidFill>
                <a:latin typeface="Albert Sans Medium" pitchFamily="2" charset="77"/>
              </a:rPr>
              <a:t>Buletinul</a:t>
            </a:r>
            <a:r>
              <a:rPr lang="en-GB" b="1" dirty="0">
                <a:solidFill>
                  <a:schemeClr val="accent3">
                    <a:lumMod val="75000"/>
                  </a:schemeClr>
                </a:solidFill>
                <a:latin typeface="Albert Sans Medium" pitchFamily="2" charset="77"/>
              </a:rPr>
              <a:t> Nr.4</a:t>
            </a:r>
          </a:p>
        </p:txBody>
      </p:sp>
      <p:pic>
        <p:nvPicPr>
          <p:cNvPr id="23" name="Picture 22">
            <a:extLst>
              <a:ext uri="{FF2B5EF4-FFF2-40B4-BE49-F238E27FC236}">
                <a16:creationId xmlns:a16="http://schemas.microsoft.com/office/drawing/2014/main" id="{0D9628F0-B1CF-D61C-5455-7DD09D7705FB}"/>
              </a:ext>
            </a:extLst>
          </p:cNvPr>
          <p:cNvPicPr>
            <a:picLocks noChangeAspect="1"/>
          </p:cNvPicPr>
          <p:nvPr/>
        </p:nvPicPr>
        <p:blipFill>
          <a:blip r:embed="rId2"/>
          <a:stretch>
            <a:fillRect/>
          </a:stretch>
        </p:blipFill>
        <p:spPr>
          <a:xfrm>
            <a:off x="46766" y="38766"/>
            <a:ext cx="2128781" cy="2571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68B38F54-61E6-ED49-095C-B5B53B11F754}"/>
              </a:ext>
            </a:extLst>
          </p:cNvPr>
          <p:cNvPicPr>
            <a:picLocks noChangeAspect="1"/>
          </p:cNvPicPr>
          <p:nvPr/>
        </p:nvPicPr>
        <p:blipFill>
          <a:blip r:embed="rId3"/>
          <a:stretch>
            <a:fillRect/>
          </a:stretch>
        </p:blipFill>
        <p:spPr>
          <a:xfrm>
            <a:off x="2379841" y="2591322"/>
            <a:ext cx="2092410" cy="25057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750ED7E5-0776-0814-D51D-223C37FEA0B3}"/>
              </a:ext>
            </a:extLst>
          </p:cNvPr>
          <p:cNvPicPr>
            <a:picLocks noChangeAspect="1"/>
          </p:cNvPicPr>
          <p:nvPr/>
        </p:nvPicPr>
        <p:blipFill>
          <a:blip r:embed="rId4"/>
          <a:stretch>
            <a:fillRect/>
          </a:stretch>
        </p:blipFill>
        <p:spPr>
          <a:xfrm>
            <a:off x="4603032" y="38766"/>
            <a:ext cx="2128782" cy="25057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a:extLst>
              <a:ext uri="{FF2B5EF4-FFF2-40B4-BE49-F238E27FC236}">
                <a16:creationId xmlns:a16="http://schemas.microsoft.com/office/drawing/2014/main" id="{08352A88-4AC9-C27B-01D6-47E8856FC601}"/>
              </a:ext>
            </a:extLst>
          </p:cNvPr>
          <p:cNvPicPr>
            <a:picLocks noChangeAspect="1"/>
          </p:cNvPicPr>
          <p:nvPr/>
        </p:nvPicPr>
        <p:blipFill>
          <a:blip r:embed="rId5"/>
          <a:stretch>
            <a:fillRect/>
          </a:stretch>
        </p:blipFill>
        <p:spPr>
          <a:xfrm>
            <a:off x="6975109" y="2599010"/>
            <a:ext cx="2129244" cy="25057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Google Shape;229;p36">
            <a:extLst>
              <a:ext uri="{FF2B5EF4-FFF2-40B4-BE49-F238E27FC236}">
                <a16:creationId xmlns:a16="http://schemas.microsoft.com/office/drawing/2014/main" id="{0F21FEEE-A28E-A7E2-6B84-F58BC5A13452}"/>
              </a:ext>
            </a:extLst>
          </p:cNvPr>
          <p:cNvSpPr/>
          <p:nvPr/>
        </p:nvSpPr>
        <p:spPr>
          <a:xfrm>
            <a:off x="7832204" y="1313135"/>
            <a:ext cx="381000" cy="390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5;p36">
            <a:extLst>
              <a:ext uri="{FF2B5EF4-FFF2-40B4-BE49-F238E27FC236}">
                <a16:creationId xmlns:a16="http://schemas.microsoft.com/office/drawing/2014/main" id="{12CF1665-D6D9-41BA-1FEC-104BF065C060}"/>
              </a:ext>
            </a:extLst>
          </p:cNvPr>
          <p:cNvSpPr txBox="1">
            <a:spLocks/>
          </p:cNvSpPr>
          <p:nvPr/>
        </p:nvSpPr>
        <p:spPr>
          <a:xfrm>
            <a:off x="7737842" y="1340397"/>
            <a:ext cx="540421" cy="390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2000" b="1" dirty="0">
                <a:solidFill>
                  <a:schemeClr val="bg1"/>
                </a:solidFill>
                <a:latin typeface="Albert Sans Medium" pitchFamily="2" charset="77"/>
              </a:rPr>
              <a:t>04</a:t>
            </a:r>
          </a:p>
        </p:txBody>
      </p:sp>
      <p:sp>
        <p:nvSpPr>
          <p:cNvPr id="22" name="TextBox 21">
            <a:extLst>
              <a:ext uri="{FF2B5EF4-FFF2-40B4-BE49-F238E27FC236}">
                <a16:creationId xmlns:a16="http://schemas.microsoft.com/office/drawing/2014/main" id="{2731D5FC-B682-427C-8920-E772207C5321}"/>
              </a:ext>
            </a:extLst>
          </p:cNvPr>
          <p:cNvSpPr txBox="1"/>
          <p:nvPr/>
        </p:nvSpPr>
        <p:spPr>
          <a:xfrm>
            <a:off x="310877" y="4750140"/>
            <a:ext cx="1635071" cy="254511"/>
          </a:xfrm>
          <a:prstGeom prst="rect">
            <a:avLst/>
          </a:prstGeom>
          <a:noFill/>
        </p:spPr>
        <p:txBody>
          <a:bodyPr wrap="square" rtlCol="0">
            <a:spAutoFit/>
          </a:bodyPr>
          <a:lstStyle/>
          <a:p>
            <a:r>
              <a:rPr lang="ro-RO" sz="1000" dirty="0">
                <a:solidFill>
                  <a:srgbClr val="002060"/>
                </a:solidFill>
                <a:latin typeface="Algerian" panose="04020705040A02060702" pitchFamily="82" charset="0"/>
              </a:rPr>
              <a:t>CNFIS-FDI-2024-F-0010</a:t>
            </a:r>
            <a:endParaRPr lang="en-GB" sz="1000" dirty="0">
              <a:solidFill>
                <a:srgbClr val="002060"/>
              </a:solidFill>
              <a:latin typeface="Algerian" panose="04020705040A02060702" pitchFamily="82" charset="0"/>
            </a:endParaRPr>
          </a:p>
        </p:txBody>
      </p:sp>
    </p:spTree>
    <p:extLst>
      <p:ext uri="{BB962C8B-B14F-4D97-AF65-F5344CB8AC3E}">
        <p14:creationId xmlns:p14="http://schemas.microsoft.com/office/powerpoint/2010/main" val="281948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270697-022A-D448-26B9-01B3CA8B8007}"/>
              </a:ext>
            </a:extLst>
          </p:cNvPr>
          <p:cNvSpPr/>
          <p:nvPr/>
        </p:nvSpPr>
        <p:spPr>
          <a:xfrm>
            <a:off x="273378" y="1150070"/>
            <a:ext cx="810705" cy="3412503"/>
          </a:xfrm>
          <a:prstGeom prst="rect">
            <a:avLst/>
          </a:prstGeom>
          <a:noFill/>
          <a:ln w="127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 name="Rectangle 2">
            <a:extLst>
              <a:ext uri="{FF2B5EF4-FFF2-40B4-BE49-F238E27FC236}">
                <a16:creationId xmlns:a16="http://schemas.microsoft.com/office/drawing/2014/main" id="{CF524BB8-A78A-E11D-8664-DAF775878C4B}"/>
              </a:ext>
            </a:extLst>
          </p:cNvPr>
          <p:cNvSpPr/>
          <p:nvPr/>
        </p:nvSpPr>
        <p:spPr>
          <a:xfrm>
            <a:off x="2924742" y="130772"/>
            <a:ext cx="810705" cy="3412503"/>
          </a:xfrm>
          <a:prstGeom prst="rect">
            <a:avLst/>
          </a:prstGeom>
          <a:noFill/>
          <a:ln w="127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Rectangle 4">
            <a:extLst>
              <a:ext uri="{FF2B5EF4-FFF2-40B4-BE49-F238E27FC236}">
                <a16:creationId xmlns:a16="http://schemas.microsoft.com/office/drawing/2014/main" id="{0226A9D5-4D4E-3DC6-E237-E7897A21F42C}"/>
              </a:ext>
            </a:extLst>
          </p:cNvPr>
          <p:cNvSpPr/>
          <p:nvPr/>
        </p:nvSpPr>
        <p:spPr>
          <a:xfrm>
            <a:off x="5069772" y="2155902"/>
            <a:ext cx="810705" cy="2406672"/>
          </a:xfrm>
          <a:prstGeom prst="rect">
            <a:avLst/>
          </a:prstGeom>
          <a:noFill/>
          <a:ln w="127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Google Shape;229;p36">
            <a:extLst>
              <a:ext uri="{FF2B5EF4-FFF2-40B4-BE49-F238E27FC236}">
                <a16:creationId xmlns:a16="http://schemas.microsoft.com/office/drawing/2014/main" id="{20DC9CAE-63C5-61FF-3907-1A1E8FD564DE}"/>
              </a:ext>
            </a:extLst>
          </p:cNvPr>
          <p:cNvSpPr/>
          <p:nvPr/>
        </p:nvSpPr>
        <p:spPr>
          <a:xfrm>
            <a:off x="928054" y="3115587"/>
            <a:ext cx="381000" cy="390600"/>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40000"/>
                  <a:lumOff val="60000"/>
                </a:schemeClr>
              </a:solidFill>
            </a:endParaRPr>
          </a:p>
        </p:txBody>
      </p:sp>
      <p:sp>
        <p:nvSpPr>
          <p:cNvPr id="7" name="Google Shape;229;p36">
            <a:extLst>
              <a:ext uri="{FF2B5EF4-FFF2-40B4-BE49-F238E27FC236}">
                <a16:creationId xmlns:a16="http://schemas.microsoft.com/office/drawing/2014/main" id="{7D5891FC-A8CF-0BEF-CB36-C6FDE0FBC5ED}"/>
              </a:ext>
            </a:extLst>
          </p:cNvPr>
          <p:cNvSpPr/>
          <p:nvPr/>
        </p:nvSpPr>
        <p:spPr>
          <a:xfrm>
            <a:off x="3574402" y="1261096"/>
            <a:ext cx="381000" cy="390600"/>
          </a:xfrm>
          <a:prstGeom prst="rect">
            <a:avLst/>
          </a:pr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lumMod val="60000"/>
                  <a:lumOff val="40000"/>
                </a:schemeClr>
              </a:solidFill>
            </a:endParaRPr>
          </a:p>
        </p:txBody>
      </p:sp>
      <p:sp>
        <p:nvSpPr>
          <p:cNvPr id="9" name="Google Shape;229;p36">
            <a:extLst>
              <a:ext uri="{FF2B5EF4-FFF2-40B4-BE49-F238E27FC236}">
                <a16:creationId xmlns:a16="http://schemas.microsoft.com/office/drawing/2014/main" id="{6ABAA81A-6858-521B-F8A1-AFC1221E7CDC}"/>
              </a:ext>
            </a:extLst>
          </p:cNvPr>
          <p:cNvSpPr/>
          <p:nvPr/>
        </p:nvSpPr>
        <p:spPr>
          <a:xfrm>
            <a:off x="5689976" y="3115587"/>
            <a:ext cx="381000" cy="390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5;p36">
            <a:extLst>
              <a:ext uri="{FF2B5EF4-FFF2-40B4-BE49-F238E27FC236}">
                <a16:creationId xmlns:a16="http://schemas.microsoft.com/office/drawing/2014/main" id="{09DCE7E0-FD2E-402B-887B-4D01E2FF7DC4}"/>
              </a:ext>
            </a:extLst>
          </p:cNvPr>
          <p:cNvSpPr txBox="1">
            <a:spLocks/>
          </p:cNvSpPr>
          <p:nvPr/>
        </p:nvSpPr>
        <p:spPr>
          <a:xfrm>
            <a:off x="622300" y="3152675"/>
            <a:ext cx="735543" cy="390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ro-RO" sz="2000" b="1" dirty="0">
                <a:solidFill>
                  <a:schemeClr val="bg1"/>
                </a:solidFill>
                <a:latin typeface="Albert Sans Medium" pitchFamily="2" charset="77"/>
              </a:rPr>
              <a:t>05</a:t>
            </a:r>
            <a:endParaRPr lang="en-GB" sz="2000" b="1" dirty="0">
              <a:solidFill>
                <a:schemeClr val="bg1"/>
              </a:solidFill>
              <a:latin typeface="Albert Sans Medium" pitchFamily="2" charset="77"/>
            </a:endParaRPr>
          </a:p>
        </p:txBody>
      </p:sp>
      <p:sp>
        <p:nvSpPr>
          <p:cNvPr id="11" name="Google Shape;225;p36">
            <a:extLst>
              <a:ext uri="{FF2B5EF4-FFF2-40B4-BE49-F238E27FC236}">
                <a16:creationId xmlns:a16="http://schemas.microsoft.com/office/drawing/2014/main" id="{505DF2A5-1063-4128-047A-B4A49B5E90A0}"/>
              </a:ext>
            </a:extLst>
          </p:cNvPr>
          <p:cNvSpPr txBox="1">
            <a:spLocks/>
          </p:cNvSpPr>
          <p:nvPr/>
        </p:nvSpPr>
        <p:spPr>
          <a:xfrm>
            <a:off x="3494692" y="1313135"/>
            <a:ext cx="540421" cy="390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ro-RO" sz="2000" b="1" dirty="0">
                <a:solidFill>
                  <a:schemeClr val="bg1"/>
                </a:solidFill>
                <a:latin typeface="Albert Sans Medium" pitchFamily="2" charset="77"/>
              </a:rPr>
              <a:t>06</a:t>
            </a:r>
            <a:endParaRPr lang="en-GB" sz="2000" b="1" dirty="0">
              <a:solidFill>
                <a:schemeClr val="bg1"/>
              </a:solidFill>
              <a:latin typeface="Albert Sans Medium" pitchFamily="2" charset="77"/>
            </a:endParaRPr>
          </a:p>
        </p:txBody>
      </p:sp>
      <p:sp>
        <p:nvSpPr>
          <p:cNvPr id="12" name="Google Shape;225;p36">
            <a:extLst>
              <a:ext uri="{FF2B5EF4-FFF2-40B4-BE49-F238E27FC236}">
                <a16:creationId xmlns:a16="http://schemas.microsoft.com/office/drawing/2014/main" id="{76E49575-331A-0FF8-AD1A-3B4461EB22C1}"/>
              </a:ext>
            </a:extLst>
          </p:cNvPr>
          <p:cNvSpPr txBox="1">
            <a:spLocks/>
          </p:cNvSpPr>
          <p:nvPr/>
        </p:nvSpPr>
        <p:spPr>
          <a:xfrm>
            <a:off x="5610265" y="3163938"/>
            <a:ext cx="540421" cy="390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2000" b="1" dirty="0">
                <a:solidFill>
                  <a:schemeClr val="bg1"/>
                </a:solidFill>
                <a:latin typeface="Albert Sans Medium" pitchFamily="2" charset="77"/>
              </a:rPr>
              <a:t>0</a:t>
            </a:r>
            <a:r>
              <a:rPr lang="ro-RO" sz="2000" b="1" dirty="0">
                <a:solidFill>
                  <a:schemeClr val="bg1"/>
                </a:solidFill>
                <a:latin typeface="Albert Sans Medium" pitchFamily="2" charset="77"/>
              </a:rPr>
              <a:t>7</a:t>
            </a:r>
            <a:endParaRPr lang="en-GB" sz="2000" b="1" dirty="0">
              <a:solidFill>
                <a:schemeClr val="bg1"/>
              </a:solidFill>
              <a:latin typeface="Albert Sans Medium" pitchFamily="2" charset="77"/>
            </a:endParaRPr>
          </a:p>
        </p:txBody>
      </p:sp>
      <p:sp>
        <p:nvSpPr>
          <p:cNvPr id="13" name="Google Shape;225;p36">
            <a:extLst>
              <a:ext uri="{FF2B5EF4-FFF2-40B4-BE49-F238E27FC236}">
                <a16:creationId xmlns:a16="http://schemas.microsoft.com/office/drawing/2014/main" id="{33B88758-E48C-A822-3CC3-FB36F1CFE7A1}"/>
              </a:ext>
            </a:extLst>
          </p:cNvPr>
          <p:cNvSpPr txBox="1">
            <a:spLocks/>
          </p:cNvSpPr>
          <p:nvPr/>
        </p:nvSpPr>
        <p:spPr>
          <a:xfrm>
            <a:off x="7752493" y="1365022"/>
            <a:ext cx="540421" cy="390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endParaRPr lang="en-GB" sz="2000" b="1" dirty="0">
              <a:solidFill>
                <a:schemeClr val="bg1"/>
              </a:solidFill>
              <a:latin typeface="Albert Sans Medium" pitchFamily="2" charset="77"/>
            </a:endParaRPr>
          </a:p>
        </p:txBody>
      </p:sp>
      <p:pic>
        <p:nvPicPr>
          <p:cNvPr id="15" name="Picture 14">
            <a:extLst>
              <a:ext uri="{FF2B5EF4-FFF2-40B4-BE49-F238E27FC236}">
                <a16:creationId xmlns:a16="http://schemas.microsoft.com/office/drawing/2014/main" id="{CA3236F5-77C3-B8AD-564E-685408C97CE3}"/>
              </a:ext>
            </a:extLst>
          </p:cNvPr>
          <p:cNvPicPr>
            <a:picLocks noChangeAspect="1"/>
          </p:cNvPicPr>
          <p:nvPr/>
        </p:nvPicPr>
        <p:blipFill>
          <a:blip r:embed="rId2"/>
          <a:stretch>
            <a:fillRect/>
          </a:stretch>
        </p:blipFill>
        <p:spPr>
          <a:xfrm>
            <a:off x="46378" y="27414"/>
            <a:ext cx="2135463" cy="2571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578CDEA9-7165-9C65-16F2-3A3F07A36FF0}"/>
              </a:ext>
            </a:extLst>
          </p:cNvPr>
          <p:cNvPicPr>
            <a:picLocks noChangeAspect="1"/>
          </p:cNvPicPr>
          <p:nvPr/>
        </p:nvPicPr>
        <p:blipFill>
          <a:blip r:embed="rId3"/>
          <a:stretch>
            <a:fillRect/>
          </a:stretch>
        </p:blipFill>
        <p:spPr>
          <a:xfrm>
            <a:off x="2418408" y="2614362"/>
            <a:ext cx="2210764" cy="2482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6BC117B6-3DF9-FB30-FBB2-C7285180250B}"/>
              </a:ext>
            </a:extLst>
          </p:cNvPr>
          <p:cNvPicPr>
            <a:picLocks noChangeAspect="1"/>
          </p:cNvPicPr>
          <p:nvPr/>
        </p:nvPicPr>
        <p:blipFill>
          <a:blip r:embed="rId4"/>
          <a:stretch>
            <a:fillRect/>
          </a:stretch>
        </p:blipFill>
        <p:spPr>
          <a:xfrm>
            <a:off x="4524725" y="46776"/>
            <a:ext cx="2135463" cy="2602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ectangle 17">
            <a:extLst>
              <a:ext uri="{FF2B5EF4-FFF2-40B4-BE49-F238E27FC236}">
                <a16:creationId xmlns:a16="http://schemas.microsoft.com/office/drawing/2014/main" id="{7B066CBC-E09B-E06C-DB6F-76BBA356FC81}"/>
              </a:ext>
            </a:extLst>
          </p:cNvPr>
          <p:cNvSpPr/>
          <p:nvPr/>
        </p:nvSpPr>
        <p:spPr>
          <a:xfrm>
            <a:off x="8116347" y="246001"/>
            <a:ext cx="810705" cy="3412503"/>
          </a:xfrm>
          <a:prstGeom prst="rect">
            <a:avLst/>
          </a:prstGeom>
          <a:noFill/>
          <a:ln w="127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19" name="Picture 18">
            <a:extLst>
              <a:ext uri="{FF2B5EF4-FFF2-40B4-BE49-F238E27FC236}">
                <a16:creationId xmlns:a16="http://schemas.microsoft.com/office/drawing/2014/main" id="{7051E53D-2ECE-04B2-E423-D5626FE7A85F}"/>
              </a:ext>
            </a:extLst>
          </p:cNvPr>
          <p:cNvPicPr>
            <a:picLocks noChangeAspect="1"/>
          </p:cNvPicPr>
          <p:nvPr/>
        </p:nvPicPr>
        <p:blipFill>
          <a:blip r:embed="rId5"/>
          <a:stretch>
            <a:fillRect/>
          </a:stretch>
        </p:blipFill>
        <p:spPr>
          <a:xfrm>
            <a:off x="6886858" y="2649462"/>
            <a:ext cx="2210764" cy="24652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Google Shape;229;p36">
            <a:extLst>
              <a:ext uri="{FF2B5EF4-FFF2-40B4-BE49-F238E27FC236}">
                <a16:creationId xmlns:a16="http://schemas.microsoft.com/office/drawing/2014/main" id="{02F193C4-A791-8953-1C46-1C2532861C60}"/>
              </a:ext>
            </a:extLst>
          </p:cNvPr>
          <p:cNvSpPr/>
          <p:nvPr/>
        </p:nvSpPr>
        <p:spPr>
          <a:xfrm>
            <a:off x="7894934" y="1377077"/>
            <a:ext cx="381000" cy="390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5;p36">
            <a:extLst>
              <a:ext uri="{FF2B5EF4-FFF2-40B4-BE49-F238E27FC236}">
                <a16:creationId xmlns:a16="http://schemas.microsoft.com/office/drawing/2014/main" id="{C589EF73-AD52-75E7-FB8D-20E6714CDD19}"/>
              </a:ext>
            </a:extLst>
          </p:cNvPr>
          <p:cNvSpPr txBox="1">
            <a:spLocks/>
          </p:cNvSpPr>
          <p:nvPr/>
        </p:nvSpPr>
        <p:spPr>
          <a:xfrm>
            <a:off x="7786924" y="1446423"/>
            <a:ext cx="540421" cy="390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2000" b="1" dirty="0">
                <a:solidFill>
                  <a:schemeClr val="bg1"/>
                </a:solidFill>
                <a:latin typeface="Albert Sans Medium" pitchFamily="2" charset="77"/>
              </a:rPr>
              <a:t>0</a:t>
            </a:r>
            <a:r>
              <a:rPr lang="en-US" sz="2000" b="1" dirty="0">
                <a:solidFill>
                  <a:schemeClr val="bg1"/>
                </a:solidFill>
                <a:latin typeface="Albert Sans Medium" pitchFamily="2" charset="77"/>
              </a:rPr>
              <a:t>8</a:t>
            </a:r>
            <a:endParaRPr lang="en-GB" sz="2000" b="1" dirty="0">
              <a:solidFill>
                <a:schemeClr val="bg1"/>
              </a:solidFill>
              <a:latin typeface="Albert Sans Medium" pitchFamily="2" charset="77"/>
            </a:endParaRPr>
          </a:p>
        </p:txBody>
      </p:sp>
      <p:sp>
        <p:nvSpPr>
          <p:cNvPr id="21" name="TextBox 20">
            <a:extLst>
              <a:ext uri="{FF2B5EF4-FFF2-40B4-BE49-F238E27FC236}">
                <a16:creationId xmlns:a16="http://schemas.microsoft.com/office/drawing/2014/main" id="{61F6A03F-7DED-4561-AB2C-DA750F51FA8F}"/>
              </a:ext>
            </a:extLst>
          </p:cNvPr>
          <p:cNvSpPr txBox="1"/>
          <p:nvPr/>
        </p:nvSpPr>
        <p:spPr>
          <a:xfrm>
            <a:off x="310877" y="4750140"/>
            <a:ext cx="1635071" cy="254511"/>
          </a:xfrm>
          <a:prstGeom prst="rect">
            <a:avLst/>
          </a:prstGeom>
          <a:noFill/>
        </p:spPr>
        <p:txBody>
          <a:bodyPr wrap="square" rtlCol="0">
            <a:spAutoFit/>
          </a:bodyPr>
          <a:lstStyle/>
          <a:p>
            <a:r>
              <a:rPr lang="ro-RO" sz="1000" dirty="0">
                <a:solidFill>
                  <a:srgbClr val="002060"/>
                </a:solidFill>
                <a:latin typeface="Algerian" panose="04020705040A02060702" pitchFamily="82" charset="0"/>
              </a:rPr>
              <a:t>CNFIS-FDI-2024-F-0010</a:t>
            </a:r>
            <a:endParaRPr lang="en-GB" sz="1000" dirty="0">
              <a:solidFill>
                <a:srgbClr val="002060"/>
              </a:solidFill>
              <a:latin typeface="Algerian" panose="04020705040A02060702" pitchFamily="82" charset="0"/>
            </a:endParaRPr>
          </a:p>
        </p:txBody>
      </p:sp>
    </p:spTree>
    <p:extLst>
      <p:ext uri="{BB962C8B-B14F-4D97-AF65-F5344CB8AC3E}">
        <p14:creationId xmlns:p14="http://schemas.microsoft.com/office/powerpoint/2010/main" val="4172859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B5D59B-DA49-09E2-6E81-DCFDA9A5231A}"/>
              </a:ext>
            </a:extLst>
          </p:cNvPr>
          <p:cNvSpPr txBox="1"/>
          <p:nvPr/>
        </p:nvSpPr>
        <p:spPr>
          <a:xfrm>
            <a:off x="3170675" y="145653"/>
            <a:ext cx="4908550" cy="307777"/>
          </a:xfrm>
          <a:prstGeom prst="rect">
            <a:avLst/>
          </a:prstGeom>
          <a:noFill/>
        </p:spPr>
        <p:txBody>
          <a:bodyPr wrap="square" rtlCol="0">
            <a:spAutoFit/>
          </a:bodyPr>
          <a:lstStyle/>
          <a:p>
            <a:r>
              <a:rPr lang="ro-RO" dirty="0" err="1">
                <a:solidFill>
                  <a:schemeClr val="tx1"/>
                </a:solidFill>
                <a:latin typeface="Albert Sans Black" panose="020B0604020202020204" charset="0"/>
              </a:rPr>
              <a:t>Promoting</a:t>
            </a:r>
            <a:r>
              <a:rPr lang="ro-RO" dirty="0">
                <a:solidFill>
                  <a:schemeClr val="tx1"/>
                </a:solidFill>
                <a:latin typeface="Albert Sans Black" panose="020B0604020202020204" charset="0"/>
              </a:rPr>
              <a:t> </a:t>
            </a:r>
            <a:r>
              <a:rPr lang="ro-RO" dirty="0" err="1">
                <a:solidFill>
                  <a:schemeClr val="tx1"/>
                </a:solidFill>
                <a:latin typeface="Albert Sans Black" panose="020B0604020202020204" charset="0"/>
              </a:rPr>
              <a:t>sustainability</a:t>
            </a:r>
            <a:endParaRPr lang="en-US" dirty="0">
              <a:solidFill>
                <a:schemeClr val="tx1"/>
              </a:solidFill>
              <a:latin typeface="Albert Sans Black" panose="020B0604020202020204" charset="0"/>
            </a:endParaRPr>
          </a:p>
        </p:txBody>
      </p:sp>
      <p:sp>
        <p:nvSpPr>
          <p:cNvPr id="3" name="Rectangle 2">
            <a:extLst>
              <a:ext uri="{FF2B5EF4-FFF2-40B4-BE49-F238E27FC236}">
                <a16:creationId xmlns:a16="http://schemas.microsoft.com/office/drawing/2014/main" id="{15167DA3-4D54-040C-334E-C25BAE72C45E}"/>
              </a:ext>
            </a:extLst>
          </p:cNvPr>
          <p:cNvSpPr/>
          <p:nvPr/>
        </p:nvSpPr>
        <p:spPr>
          <a:xfrm>
            <a:off x="982060" y="1470802"/>
            <a:ext cx="810705" cy="3412503"/>
          </a:xfrm>
          <a:prstGeom prst="rect">
            <a:avLst/>
          </a:prstGeom>
          <a:noFill/>
          <a:ln w="127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 name="Rectangle 3">
            <a:extLst>
              <a:ext uri="{FF2B5EF4-FFF2-40B4-BE49-F238E27FC236}">
                <a16:creationId xmlns:a16="http://schemas.microsoft.com/office/drawing/2014/main" id="{97A03154-10BF-28B5-8493-78742035F38E}"/>
              </a:ext>
            </a:extLst>
          </p:cNvPr>
          <p:cNvSpPr/>
          <p:nvPr/>
        </p:nvSpPr>
        <p:spPr>
          <a:xfrm>
            <a:off x="3938465" y="865498"/>
            <a:ext cx="810705" cy="3412503"/>
          </a:xfrm>
          <a:prstGeom prst="rect">
            <a:avLst/>
          </a:prstGeom>
          <a:noFill/>
          <a:ln w="127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5" name="Rectangle 4">
            <a:extLst>
              <a:ext uri="{FF2B5EF4-FFF2-40B4-BE49-F238E27FC236}">
                <a16:creationId xmlns:a16="http://schemas.microsoft.com/office/drawing/2014/main" id="{E3F33679-6859-DC69-0773-C5204263365E}"/>
              </a:ext>
            </a:extLst>
          </p:cNvPr>
          <p:cNvSpPr/>
          <p:nvPr/>
        </p:nvSpPr>
        <p:spPr>
          <a:xfrm>
            <a:off x="7179766" y="1470802"/>
            <a:ext cx="810705" cy="3412503"/>
          </a:xfrm>
          <a:prstGeom prst="rect">
            <a:avLst/>
          </a:prstGeom>
          <a:noFill/>
          <a:ln w="127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Google Shape;229;p36">
            <a:extLst>
              <a:ext uri="{FF2B5EF4-FFF2-40B4-BE49-F238E27FC236}">
                <a16:creationId xmlns:a16="http://schemas.microsoft.com/office/drawing/2014/main" id="{A6736DC8-EA21-9521-622F-8102DE26FE9D}"/>
              </a:ext>
            </a:extLst>
          </p:cNvPr>
          <p:cNvSpPr/>
          <p:nvPr/>
        </p:nvSpPr>
        <p:spPr>
          <a:xfrm>
            <a:off x="791560" y="3787986"/>
            <a:ext cx="381000" cy="390600"/>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40000"/>
                  <a:lumOff val="60000"/>
                </a:schemeClr>
              </a:solidFill>
            </a:endParaRPr>
          </a:p>
        </p:txBody>
      </p:sp>
      <p:sp>
        <p:nvSpPr>
          <p:cNvPr id="7" name="Google Shape;229;p36">
            <a:extLst>
              <a:ext uri="{FF2B5EF4-FFF2-40B4-BE49-F238E27FC236}">
                <a16:creationId xmlns:a16="http://schemas.microsoft.com/office/drawing/2014/main" id="{49AD2F7D-C8F6-ED2A-93CC-59E1FF954106}"/>
              </a:ext>
            </a:extLst>
          </p:cNvPr>
          <p:cNvSpPr/>
          <p:nvPr/>
        </p:nvSpPr>
        <p:spPr>
          <a:xfrm>
            <a:off x="3697794" y="1793770"/>
            <a:ext cx="381000" cy="390600"/>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40000"/>
                  <a:lumOff val="60000"/>
                </a:schemeClr>
              </a:solidFill>
            </a:endParaRPr>
          </a:p>
        </p:txBody>
      </p:sp>
      <p:sp>
        <p:nvSpPr>
          <p:cNvPr id="8" name="Google Shape;229;p36">
            <a:extLst>
              <a:ext uri="{FF2B5EF4-FFF2-40B4-BE49-F238E27FC236}">
                <a16:creationId xmlns:a16="http://schemas.microsoft.com/office/drawing/2014/main" id="{E710C46D-7AD4-D702-1047-1F62F14F4911}"/>
              </a:ext>
            </a:extLst>
          </p:cNvPr>
          <p:cNvSpPr/>
          <p:nvPr/>
        </p:nvSpPr>
        <p:spPr>
          <a:xfrm>
            <a:off x="7780940" y="3719064"/>
            <a:ext cx="381000" cy="390600"/>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40000"/>
                  <a:lumOff val="60000"/>
                </a:schemeClr>
              </a:solidFill>
            </a:endParaRPr>
          </a:p>
        </p:txBody>
      </p:sp>
      <p:sp>
        <p:nvSpPr>
          <p:cNvPr id="9" name="Google Shape;225;p36">
            <a:extLst>
              <a:ext uri="{FF2B5EF4-FFF2-40B4-BE49-F238E27FC236}">
                <a16:creationId xmlns:a16="http://schemas.microsoft.com/office/drawing/2014/main" id="{98B35FCB-73C8-543F-F94C-0259E534C510}"/>
              </a:ext>
            </a:extLst>
          </p:cNvPr>
          <p:cNvSpPr txBox="1">
            <a:spLocks/>
          </p:cNvSpPr>
          <p:nvPr/>
        </p:nvSpPr>
        <p:spPr>
          <a:xfrm>
            <a:off x="709788" y="3828013"/>
            <a:ext cx="462772" cy="390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2000" b="1" dirty="0">
                <a:solidFill>
                  <a:schemeClr val="bg1"/>
                </a:solidFill>
                <a:latin typeface="Albert Sans Medium" pitchFamily="2" charset="77"/>
              </a:rPr>
              <a:t>01</a:t>
            </a:r>
          </a:p>
        </p:txBody>
      </p:sp>
      <p:sp>
        <p:nvSpPr>
          <p:cNvPr id="10" name="Google Shape;225;p36">
            <a:extLst>
              <a:ext uri="{FF2B5EF4-FFF2-40B4-BE49-F238E27FC236}">
                <a16:creationId xmlns:a16="http://schemas.microsoft.com/office/drawing/2014/main" id="{1F694DD8-91C7-9DB2-5453-F5810D8528B5}"/>
              </a:ext>
            </a:extLst>
          </p:cNvPr>
          <p:cNvSpPr txBox="1">
            <a:spLocks/>
          </p:cNvSpPr>
          <p:nvPr/>
        </p:nvSpPr>
        <p:spPr>
          <a:xfrm>
            <a:off x="3584964" y="1722225"/>
            <a:ext cx="518183" cy="52322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ro-RO" sz="2000" b="1" dirty="0">
                <a:solidFill>
                  <a:schemeClr val="bg1"/>
                </a:solidFill>
                <a:latin typeface="Albert Sans Medium" pitchFamily="2" charset="77"/>
              </a:rPr>
              <a:t>02</a:t>
            </a:r>
            <a:endParaRPr lang="en-GB" sz="2000" b="1" dirty="0">
              <a:solidFill>
                <a:schemeClr val="bg1"/>
              </a:solidFill>
              <a:latin typeface="Albert Sans Medium" pitchFamily="2" charset="77"/>
            </a:endParaRPr>
          </a:p>
        </p:txBody>
      </p:sp>
      <p:sp>
        <p:nvSpPr>
          <p:cNvPr id="11" name="Google Shape;225;p36">
            <a:extLst>
              <a:ext uri="{FF2B5EF4-FFF2-40B4-BE49-F238E27FC236}">
                <a16:creationId xmlns:a16="http://schemas.microsoft.com/office/drawing/2014/main" id="{E15901A4-7314-9F64-F731-AA1DD41123E5}"/>
              </a:ext>
            </a:extLst>
          </p:cNvPr>
          <p:cNvSpPr txBox="1">
            <a:spLocks/>
          </p:cNvSpPr>
          <p:nvPr/>
        </p:nvSpPr>
        <p:spPr>
          <a:xfrm>
            <a:off x="7632135" y="3772860"/>
            <a:ext cx="573267" cy="390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GB" sz="2000" b="1" dirty="0">
                <a:solidFill>
                  <a:schemeClr val="bg1"/>
                </a:solidFill>
                <a:latin typeface="Albert Sans Medium" pitchFamily="2" charset="77"/>
              </a:rPr>
              <a:t>0</a:t>
            </a:r>
            <a:r>
              <a:rPr lang="ro-RO" sz="2000" b="1" dirty="0">
                <a:solidFill>
                  <a:schemeClr val="bg1"/>
                </a:solidFill>
                <a:latin typeface="Albert Sans Medium" pitchFamily="2" charset="77"/>
              </a:rPr>
              <a:t>3</a:t>
            </a:r>
            <a:endParaRPr lang="en-GB" sz="2000" b="1" dirty="0">
              <a:solidFill>
                <a:schemeClr val="bg1"/>
              </a:solidFill>
              <a:latin typeface="Albert Sans Medium" pitchFamily="2" charset="77"/>
            </a:endParaRPr>
          </a:p>
        </p:txBody>
      </p:sp>
      <p:pic>
        <p:nvPicPr>
          <p:cNvPr id="13" name="Picture 12">
            <a:extLst>
              <a:ext uri="{FF2B5EF4-FFF2-40B4-BE49-F238E27FC236}">
                <a16:creationId xmlns:a16="http://schemas.microsoft.com/office/drawing/2014/main" id="{DDEDB85F-B55D-43E4-57B1-9024FD855546}"/>
              </a:ext>
            </a:extLst>
          </p:cNvPr>
          <p:cNvPicPr>
            <a:picLocks noChangeAspect="1"/>
          </p:cNvPicPr>
          <p:nvPr/>
        </p:nvPicPr>
        <p:blipFill>
          <a:blip r:embed="rId2"/>
          <a:stretch>
            <a:fillRect/>
          </a:stretch>
        </p:blipFill>
        <p:spPr>
          <a:xfrm>
            <a:off x="803116" y="1029602"/>
            <a:ext cx="2255429" cy="2414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03BD62F7-C84A-B41B-9A4F-377EB64ED1E5}"/>
              </a:ext>
            </a:extLst>
          </p:cNvPr>
          <p:cNvPicPr>
            <a:picLocks noChangeAspect="1"/>
          </p:cNvPicPr>
          <p:nvPr/>
        </p:nvPicPr>
        <p:blipFill>
          <a:blip r:embed="rId3"/>
          <a:stretch>
            <a:fillRect/>
          </a:stretch>
        </p:blipFill>
        <p:spPr>
          <a:xfrm>
            <a:off x="3347581" y="2469292"/>
            <a:ext cx="2277369" cy="2414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EE973A9D-45FC-433F-E9F6-242137CE18D5}"/>
              </a:ext>
            </a:extLst>
          </p:cNvPr>
          <p:cNvPicPr>
            <a:picLocks noChangeAspect="1"/>
          </p:cNvPicPr>
          <p:nvPr/>
        </p:nvPicPr>
        <p:blipFill>
          <a:blip r:embed="rId4"/>
          <a:stretch>
            <a:fillRect/>
          </a:stretch>
        </p:blipFill>
        <p:spPr>
          <a:xfrm>
            <a:off x="5949973" y="1047274"/>
            <a:ext cx="2255429" cy="23963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4B856ABC-45D5-48D3-850D-53D27A3C9A62}"/>
              </a:ext>
            </a:extLst>
          </p:cNvPr>
          <p:cNvSpPr txBox="1"/>
          <p:nvPr/>
        </p:nvSpPr>
        <p:spPr>
          <a:xfrm>
            <a:off x="280078" y="4888989"/>
            <a:ext cx="1635071" cy="254511"/>
          </a:xfrm>
          <a:prstGeom prst="rect">
            <a:avLst/>
          </a:prstGeom>
          <a:noFill/>
        </p:spPr>
        <p:txBody>
          <a:bodyPr wrap="square" rtlCol="0">
            <a:spAutoFit/>
          </a:bodyPr>
          <a:lstStyle/>
          <a:p>
            <a:r>
              <a:rPr lang="ro-RO" sz="1000" dirty="0">
                <a:solidFill>
                  <a:srgbClr val="002060"/>
                </a:solidFill>
                <a:latin typeface="Algerian" panose="04020705040A02060702" pitchFamily="82" charset="0"/>
              </a:rPr>
              <a:t>CNFIS-FDI-2024-F-0010</a:t>
            </a:r>
            <a:endParaRPr lang="en-GB" sz="1000" dirty="0">
              <a:solidFill>
                <a:srgbClr val="002060"/>
              </a:solidFill>
              <a:latin typeface="Algerian" panose="04020705040A02060702" pitchFamily="82" charset="0"/>
            </a:endParaRPr>
          </a:p>
        </p:txBody>
      </p:sp>
    </p:spTree>
    <p:extLst>
      <p:ext uri="{BB962C8B-B14F-4D97-AF65-F5344CB8AC3E}">
        <p14:creationId xmlns:p14="http://schemas.microsoft.com/office/powerpoint/2010/main" val="3823923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8"/>
        <p:cNvGrpSpPr/>
        <p:nvPr/>
      </p:nvGrpSpPr>
      <p:grpSpPr>
        <a:xfrm>
          <a:off x="0" y="0"/>
          <a:ext cx="0" cy="0"/>
          <a:chOff x="0" y="0"/>
          <a:chExt cx="0" cy="0"/>
        </a:xfrm>
      </p:grpSpPr>
      <p:sp>
        <p:nvSpPr>
          <p:cNvPr id="30" name="Google Shape;178;p31">
            <a:extLst>
              <a:ext uri="{FF2B5EF4-FFF2-40B4-BE49-F238E27FC236}">
                <a16:creationId xmlns:a16="http://schemas.microsoft.com/office/drawing/2014/main" id="{4F0968E2-E2C3-70C7-A6BC-CBF50A5BAF1A}"/>
              </a:ext>
            </a:extLst>
          </p:cNvPr>
          <p:cNvSpPr txBox="1">
            <a:spLocks/>
          </p:cNvSpPr>
          <p:nvPr/>
        </p:nvSpPr>
        <p:spPr>
          <a:xfrm>
            <a:off x="735954" y="2080839"/>
            <a:ext cx="7672037" cy="910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1pPr>
            <a:lvl2pPr marL="914400" marR="0" lvl="1"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2pPr>
            <a:lvl3pPr marL="1371600" marR="0" lvl="2"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3pPr>
            <a:lvl4pPr marL="1828800" marR="0" lvl="3"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4pPr>
            <a:lvl5pPr marL="2286000" marR="0" lvl="4"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5pPr>
            <a:lvl6pPr marL="2743200" marR="0" lvl="5"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6pPr>
            <a:lvl7pPr marL="3200400" marR="0" lvl="6"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7pPr>
            <a:lvl8pPr marL="3657600" marR="0" lvl="7"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8pPr>
            <a:lvl9pPr marL="4114800" marR="0" lvl="8" indent="-304800" algn="l" rtl="0">
              <a:lnSpc>
                <a:spcPct val="100000"/>
              </a:lnSpc>
              <a:spcBef>
                <a:spcPts val="0"/>
              </a:spcBef>
              <a:spcAft>
                <a:spcPts val="0"/>
              </a:spcAft>
              <a:buClr>
                <a:schemeClr val="dk1"/>
              </a:buClr>
              <a:buSzPts val="1000"/>
              <a:buFont typeface="Open Sans Light"/>
              <a:buNone/>
              <a:defRPr sz="1000" b="0" i="0" u="none" strike="noStrike" cap="none">
                <a:solidFill>
                  <a:schemeClr val="dk1"/>
                </a:solidFill>
                <a:latin typeface="Open Sans Light"/>
                <a:ea typeface="Open Sans Light"/>
                <a:cs typeface="Open Sans Light"/>
                <a:sym typeface="Open Sans Light"/>
              </a:defRPr>
            </a:lvl9pPr>
          </a:lstStyle>
          <a:p>
            <a:pPr marL="0" indent="0" algn="just"/>
            <a:r>
              <a:rPr lang="en-GB" sz="1300" dirty="0" err="1">
                <a:solidFill>
                  <a:srgbClr val="1F4B73"/>
                </a:solidFill>
                <a:latin typeface="Times New Roman" panose="02020603050405020304" pitchFamily="18" charset="0"/>
                <a:cs typeface="Times New Roman" panose="02020603050405020304" pitchFamily="18" charset="0"/>
              </a:rPr>
              <a:t>În</a:t>
            </a:r>
            <a:r>
              <a:rPr lang="en-GB" sz="1300" dirty="0">
                <a:solidFill>
                  <a:srgbClr val="1F4B73"/>
                </a:solidFill>
                <a:latin typeface="Times New Roman" panose="02020603050405020304" pitchFamily="18" charset="0"/>
                <a:cs typeface="Times New Roman" panose="02020603050405020304" pitchFamily="18" charset="0"/>
              </a:rPr>
              <a:t> </a:t>
            </a:r>
            <a:r>
              <a:rPr lang="en-GB" sz="1300" dirty="0" err="1">
                <a:solidFill>
                  <a:srgbClr val="1F4B73"/>
                </a:solidFill>
                <a:latin typeface="Times New Roman" panose="02020603050405020304" pitchFamily="18" charset="0"/>
                <a:cs typeface="Times New Roman" panose="02020603050405020304" pitchFamily="18" charset="0"/>
              </a:rPr>
              <a:t>perioada</a:t>
            </a:r>
            <a:r>
              <a:rPr lang="en-GB" sz="1300" dirty="0">
                <a:solidFill>
                  <a:srgbClr val="1F4B73"/>
                </a:solidFill>
                <a:latin typeface="Times New Roman" panose="02020603050405020304" pitchFamily="18" charset="0"/>
                <a:cs typeface="Times New Roman" panose="02020603050405020304" pitchFamily="18" charset="0"/>
              </a:rPr>
              <a:t> </a:t>
            </a:r>
            <a:r>
              <a:rPr lang="en-GB" sz="1300" dirty="0" err="1">
                <a:solidFill>
                  <a:srgbClr val="1F4B73"/>
                </a:solidFill>
                <a:latin typeface="Times New Roman" panose="02020603050405020304" pitchFamily="18" charset="0"/>
                <a:cs typeface="Times New Roman" panose="02020603050405020304" pitchFamily="18" charset="0"/>
              </a:rPr>
              <a:t>Aprilie</a:t>
            </a:r>
            <a:r>
              <a:rPr lang="ro-RO" sz="1300" dirty="0">
                <a:solidFill>
                  <a:srgbClr val="1F4B73"/>
                </a:solidFill>
                <a:latin typeface="Times New Roman" panose="02020603050405020304" pitchFamily="18" charset="0"/>
                <a:cs typeface="Times New Roman" panose="02020603050405020304" pitchFamily="18" charset="0"/>
              </a:rPr>
              <a:t> - </a:t>
            </a:r>
            <a:r>
              <a:rPr lang="en-GB" sz="1300" dirty="0" err="1">
                <a:solidFill>
                  <a:srgbClr val="1F4B73"/>
                </a:solidFill>
                <a:latin typeface="Times New Roman" panose="02020603050405020304" pitchFamily="18" charset="0"/>
                <a:cs typeface="Times New Roman" panose="02020603050405020304" pitchFamily="18" charset="0"/>
              </a:rPr>
              <a:t>Decembrie</a:t>
            </a:r>
            <a:r>
              <a:rPr lang="en-GB" sz="1300" dirty="0">
                <a:solidFill>
                  <a:srgbClr val="1F4B73"/>
                </a:solidFill>
                <a:latin typeface="Times New Roman" panose="02020603050405020304" pitchFamily="18" charset="0"/>
                <a:cs typeface="Times New Roman" panose="02020603050405020304" pitchFamily="18" charset="0"/>
              </a:rPr>
              <a:t> 202</a:t>
            </a:r>
            <a:r>
              <a:rPr lang="ro-RO" sz="1300" dirty="0">
                <a:solidFill>
                  <a:srgbClr val="1F4B73"/>
                </a:solidFill>
                <a:latin typeface="Times New Roman" panose="02020603050405020304" pitchFamily="18" charset="0"/>
                <a:cs typeface="Times New Roman" panose="02020603050405020304" pitchFamily="18" charset="0"/>
              </a:rPr>
              <a:t>4</a:t>
            </a:r>
            <a:r>
              <a:rPr lang="en-GB" sz="1300" dirty="0">
                <a:solidFill>
                  <a:srgbClr val="1F4B73"/>
                </a:solidFill>
                <a:latin typeface="Times New Roman" panose="02020603050405020304" pitchFamily="18" charset="0"/>
                <a:cs typeface="Times New Roman" panose="02020603050405020304" pitchFamily="18" charset="0"/>
              </a:rPr>
              <a:t>, a </a:t>
            </a:r>
            <a:r>
              <a:rPr lang="en-GB" sz="1300" dirty="0" err="1">
                <a:solidFill>
                  <a:srgbClr val="1F4B73"/>
                </a:solidFill>
                <a:latin typeface="Times New Roman" panose="02020603050405020304" pitchFamily="18" charset="0"/>
                <a:cs typeface="Times New Roman" panose="02020603050405020304" pitchFamily="18" charset="0"/>
              </a:rPr>
              <a:t>fost</a:t>
            </a:r>
            <a:r>
              <a:rPr lang="en-GB" sz="1300" dirty="0">
                <a:solidFill>
                  <a:srgbClr val="1F4B73"/>
                </a:solidFill>
                <a:latin typeface="Times New Roman" panose="02020603050405020304" pitchFamily="18" charset="0"/>
                <a:cs typeface="Times New Roman" panose="02020603050405020304" pitchFamily="18" charset="0"/>
              </a:rPr>
              <a:t> </a:t>
            </a:r>
            <a:r>
              <a:rPr lang="en-GB" sz="1300" dirty="0" err="1">
                <a:solidFill>
                  <a:srgbClr val="1F4B73"/>
                </a:solidFill>
                <a:latin typeface="Times New Roman" panose="02020603050405020304" pitchFamily="18" charset="0"/>
                <a:cs typeface="Times New Roman" panose="02020603050405020304" pitchFamily="18" charset="0"/>
              </a:rPr>
              <a:t>implementat</a:t>
            </a:r>
            <a:r>
              <a:rPr lang="en-GB" sz="1300" dirty="0">
                <a:solidFill>
                  <a:srgbClr val="1F4B73"/>
                </a:solidFill>
                <a:latin typeface="Times New Roman" panose="02020603050405020304" pitchFamily="18" charset="0"/>
                <a:cs typeface="Times New Roman" panose="02020603050405020304" pitchFamily="18" charset="0"/>
              </a:rPr>
              <a:t> </a:t>
            </a:r>
            <a:r>
              <a:rPr lang="en-GB" sz="1300" dirty="0" err="1">
                <a:solidFill>
                  <a:srgbClr val="1F4B73"/>
                </a:solidFill>
                <a:latin typeface="Times New Roman" panose="02020603050405020304" pitchFamily="18" charset="0"/>
                <a:cs typeface="Times New Roman" panose="02020603050405020304" pitchFamily="18" charset="0"/>
              </a:rPr>
              <a:t>Proiectul</a:t>
            </a:r>
            <a:r>
              <a:rPr lang="en-GB" sz="1300" dirty="0">
                <a:solidFill>
                  <a:srgbClr val="1F4B73"/>
                </a:solidFill>
                <a:latin typeface="Times New Roman" panose="02020603050405020304" pitchFamily="18" charset="0"/>
                <a:cs typeface="Times New Roman" panose="02020603050405020304" pitchFamily="18" charset="0"/>
              </a:rPr>
              <a:t> </a:t>
            </a:r>
            <a:r>
              <a:rPr lang="en-GB" sz="1300" b="1" dirty="0">
                <a:solidFill>
                  <a:srgbClr val="1F4B7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CNFIS-FDI-202</a:t>
            </a:r>
            <a:r>
              <a:rPr lang="ro-RO" sz="1300" b="1" dirty="0">
                <a:solidFill>
                  <a:srgbClr val="1F4B7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GB" sz="1300" b="1" dirty="0">
                <a:solidFill>
                  <a:srgbClr val="1F4B7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-F-0</a:t>
            </a:r>
            <a:r>
              <a:rPr lang="ro-RO" sz="1300" b="1" dirty="0">
                <a:solidFill>
                  <a:srgbClr val="1F4B7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010</a:t>
            </a:r>
            <a:r>
              <a:rPr lang="en-GB" sz="1300" b="1" dirty="0">
                <a:solidFill>
                  <a:srgbClr val="1F4B7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o-RO" sz="1300" b="1" dirty="0">
                <a:solidFill>
                  <a:srgbClr val="1F4B7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o-RO" sz="1300" b="1" dirty="0">
                <a:solidFill>
                  <a:srgbClr val="1F4B7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DM Serif Display"/>
              </a:rPr>
              <a:t>Sustenabilitate pentru comunitate prin creșterea accesului la educație”</a:t>
            </a:r>
            <a:r>
              <a:rPr lang="en-GB" sz="1300" b="1" dirty="0">
                <a:solidFill>
                  <a:srgbClr val="1F4B7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1300" dirty="0" err="1">
                <a:solidFill>
                  <a:srgbClr val="1F4B73"/>
                </a:solidFill>
                <a:latin typeface="Times New Roman" panose="02020603050405020304" pitchFamily="18" charset="0"/>
                <a:cs typeface="Times New Roman" panose="02020603050405020304" pitchFamily="18" charset="0"/>
              </a:rPr>
              <a:t>proiect</a:t>
            </a:r>
            <a:r>
              <a:rPr lang="en-GB" sz="1300" dirty="0">
                <a:solidFill>
                  <a:srgbClr val="1F4B73"/>
                </a:solidFill>
                <a:latin typeface="Times New Roman" panose="02020603050405020304" pitchFamily="18" charset="0"/>
                <a:cs typeface="Times New Roman" panose="02020603050405020304" pitchFamily="18" charset="0"/>
              </a:rPr>
              <a:t> </a:t>
            </a:r>
            <a:r>
              <a:rPr lang="en-GB" sz="1300" dirty="0" err="1">
                <a:solidFill>
                  <a:srgbClr val="1F4B73"/>
                </a:solidFill>
                <a:latin typeface="Times New Roman" panose="02020603050405020304" pitchFamily="18" charset="0"/>
                <a:cs typeface="Times New Roman" panose="02020603050405020304" pitchFamily="18" charset="0"/>
              </a:rPr>
              <a:t>finanțat</a:t>
            </a:r>
            <a:r>
              <a:rPr lang="en-GB" sz="1300" dirty="0">
                <a:solidFill>
                  <a:srgbClr val="1F4B73"/>
                </a:solidFill>
                <a:latin typeface="Times New Roman" panose="02020603050405020304" pitchFamily="18" charset="0"/>
                <a:cs typeface="Times New Roman" panose="02020603050405020304" pitchFamily="18" charset="0"/>
              </a:rPr>
              <a:t> de </a:t>
            </a:r>
            <a:r>
              <a:rPr lang="en-GB" sz="1300" dirty="0" err="1">
                <a:solidFill>
                  <a:srgbClr val="1F4B73"/>
                </a:solidFill>
                <a:latin typeface="Times New Roman" panose="02020603050405020304" pitchFamily="18" charset="0"/>
                <a:cs typeface="Times New Roman" panose="02020603050405020304" pitchFamily="18" charset="0"/>
              </a:rPr>
              <a:t>Consiliul</a:t>
            </a:r>
            <a:r>
              <a:rPr lang="en-GB" sz="1300" dirty="0">
                <a:solidFill>
                  <a:srgbClr val="1F4B73"/>
                </a:solidFill>
                <a:latin typeface="Times New Roman" panose="02020603050405020304" pitchFamily="18" charset="0"/>
                <a:cs typeface="Times New Roman" panose="02020603050405020304" pitchFamily="18" charset="0"/>
              </a:rPr>
              <a:t> </a:t>
            </a:r>
            <a:r>
              <a:rPr lang="en-GB" sz="1300" dirty="0" err="1">
                <a:solidFill>
                  <a:srgbClr val="1F4B73"/>
                </a:solidFill>
                <a:latin typeface="Times New Roman" panose="02020603050405020304" pitchFamily="18" charset="0"/>
                <a:cs typeface="Times New Roman" panose="02020603050405020304" pitchFamily="18" charset="0"/>
              </a:rPr>
              <a:t>Național</a:t>
            </a:r>
            <a:r>
              <a:rPr lang="en-GB" sz="1300" dirty="0">
                <a:solidFill>
                  <a:srgbClr val="1F4B73"/>
                </a:solidFill>
                <a:latin typeface="Times New Roman" panose="02020603050405020304" pitchFamily="18" charset="0"/>
                <a:cs typeface="Times New Roman" panose="02020603050405020304" pitchFamily="18" charset="0"/>
              </a:rPr>
              <a:t> </a:t>
            </a:r>
            <a:r>
              <a:rPr lang="en-GB" sz="1300" dirty="0" err="1">
                <a:solidFill>
                  <a:srgbClr val="1F4B73"/>
                </a:solidFill>
                <a:latin typeface="Times New Roman" panose="02020603050405020304" pitchFamily="18" charset="0"/>
                <a:cs typeface="Times New Roman" panose="02020603050405020304" pitchFamily="18" charset="0"/>
              </a:rPr>
              <a:t>pentru</a:t>
            </a:r>
            <a:r>
              <a:rPr lang="en-GB" sz="1300" dirty="0">
                <a:solidFill>
                  <a:srgbClr val="1F4B73"/>
                </a:solidFill>
                <a:latin typeface="Times New Roman" panose="02020603050405020304" pitchFamily="18" charset="0"/>
                <a:cs typeface="Times New Roman" panose="02020603050405020304" pitchFamily="18" charset="0"/>
              </a:rPr>
              <a:t> </a:t>
            </a:r>
            <a:r>
              <a:rPr lang="en-GB" sz="1300" dirty="0" err="1">
                <a:solidFill>
                  <a:srgbClr val="1F4B73"/>
                </a:solidFill>
                <a:latin typeface="Times New Roman" panose="02020603050405020304" pitchFamily="18" charset="0"/>
                <a:cs typeface="Times New Roman" panose="02020603050405020304" pitchFamily="18" charset="0"/>
              </a:rPr>
              <a:t>Finanțarea</a:t>
            </a:r>
            <a:r>
              <a:rPr lang="en-GB" sz="1300" dirty="0">
                <a:solidFill>
                  <a:srgbClr val="1F4B73"/>
                </a:solidFill>
                <a:latin typeface="Times New Roman" panose="02020603050405020304" pitchFamily="18" charset="0"/>
                <a:cs typeface="Times New Roman" panose="02020603050405020304" pitchFamily="18" charset="0"/>
              </a:rPr>
              <a:t> </a:t>
            </a:r>
            <a:r>
              <a:rPr lang="en-GB" sz="1300" dirty="0" err="1">
                <a:solidFill>
                  <a:srgbClr val="1F4B73"/>
                </a:solidFill>
                <a:latin typeface="Times New Roman" panose="02020603050405020304" pitchFamily="18" charset="0"/>
                <a:cs typeface="Times New Roman" panose="02020603050405020304" pitchFamily="18" charset="0"/>
              </a:rPr>
              <a:t>Învățământului</a:t>
            </a:r>
            <a:r>
              <a:rPr lang="en-GB" sz="1300" dirty="0">
                <a:solidFill>
                  <a:srgbClr val="1F4B73"/>
                </a:solidFill>
                <a:latin typeface="Times New Roman" panose="02020603050405020304" pitchFamily="18" charset="0"/>
                <a:cs typeface="Times New Roman" panose="02020603050405020304" pitchFamily="18" charset="0"/>
              </a:rPr>
              <a:t> Superior (CNFIS), </a:t>
            </a:r>
            <a:r>
              <a:rPr lang="en-GB" sz="1300" dirty="0" err="1">
                <a:solidFill>
                  <a:srgbClr val="1F4B73"/>
                </a:solidFill>
                <a:latin typeface="Times New Roman" panose="02020603050405020304" pitchFamily="18" charset="0"/>
                <a:cs typeface="Times New Roman" panose="02020603050405020304" pitchFamily="18" charset="0"/>
              </a:rPr>
              <a:t>prin</a:t>
            </a:r>
            <a:r>
              <a:rPr lang="en-GB" sz="1300" dirty="0">
                <a:solidFill>
                  <a:srgbClr val="1F4B73"/>
                </a:solidFill>
                <a:latin typeface="Times New Roman" panose="02020603050405020304" pitchFamily="18" charset="0"/>
                <a:cs typeface="Times New Roman" panose="02020603050405020304" pitchFamily="18" charset="0"/>
              </a:rPr>
              <a:t> Fondul de </a:t>
            </a:r>
            <a:r>
              <a:rPr lang="en-GB" sz="1300" dirty="0" err="1">
                <a:solidFill>
                  <a:srgbClr val="1F4B73"/>
                </a:solidFill>
                <a:latin typeface="Times New Roman" panose="02020603050405020304" pitchFamily="18" charset="0"/>
                <a:cs typeface="Times New Roman" panose="02020603050405020304" pitchFamily="18" charset="0"/>
              </a:rPr>
              <a:t>Dezvoltare</a:t>
            </a:r>
            <a:r>
              <a:rPr lang="en-GB" sz="1300" dirty="0">
                <a:solidFill>
                  <a:srgbClr val="1F4B73"/>
                </a:solidFill>
                <a:latin typeface="Times New Roman" panose="02020603050405020304" pitchFamily="18" charset="0"/>
                <a:cs typeface="Times New Roman" panose="02020603050405020304" pitchFamily="18" charset="0"/>
              </a:rPr>
              <a:t> </a:t>
            </a:r>
            <a:r>
              <a:rPr lang="en-GB" sz="1300" dirty="0" err="1">
                <a:solidFill>
                  <a:srgbClr val="1F4B73"/>
                </a:solidFill>
                <a:latin typeface="Times New Roman" panose="02020603050405020304" pitchFamily="18" charset="0"/>
                <a:cs typeface="Times New Roman" panose="02020603050405020304" pitchFamily="18" charset="0"/>
              </a:rPr>
              <a:t>Instituțională</a:t>
            </a:r>
            <a:r>
              <a:rPr lang="en-GB" sz="1300" dirty="0">
                <a:solidFill>
                  <a:srgbClr val="1F4B73"/>
                </a:solidFill>
                <a:latin typeface="Times New Roman" panose="02020603050405020304" pitchFamily="18" charset="0"/>
                <a:cs typeface="Times New Roman" panose="02020603050405020304" pitchFamily="18" charset="0"/>
              </a:rPr>
              <a:t> (FDI</a:t>
            </a:r>
            <a:r>
              <a:rPr lang="ro-RO" sz="1300" dirty="0">
                <a:solidFill>
                  <a:srgbClr val="1F4B73"/>
                </a:solidFill>
                <a:latin typeface="Times New Roman" panose="02020603050405020304" pitchFamily="18" charset="0"/>
                <a:cs typeface="Times New Roman" panose="02020603050405020304" pitchFamily="18" charset="0"/>
              </a:rPr>
              <a:t>)</a:t>
            </a:r>
            <a:endParaRPr lang="en-GB" sz="1300" dirty="0">
              <a:solidFill>
                <a:srgbClr val="1F4B73"/>
              </a:solidFill>
              <a:latin typeface="Times New Roman" panose="02020603050405020304" pitchFamily="18" charset="0"/>
              <a:cs typeface="Times New Roman" panose="02020603050405020304" pitchFamily="18" charset="0"/>
            </a:endParaRPr>
          </a:p>
        </p:txBody>
      </p:sp>
      <p:pic>
        <p:nvPicPr>
          <p:cNvPr id="31" name="Google Shape;45;p1">
            <a:extLst>
              <a:ext uri="{FF2B5EF4-FFF2-40B4-BE49-F238E27FC236}">
                <a16:creationId xmlns:a16="http://schemas.microsoft.com/office/drawing/2014/main" id="{7D244F6A-15BC-ED83-ECF3-4B97E3FE3670}"/>
              </a:ext>
            </a:extLst>
          </p:cNvPr>
          <p:cNvPicPr preferRelativeResize="0"/>
          <p:nvPr/>
        </p:nvPicPr>
        <p:blipFill>
          <a:blip r:embed="rId3">
            <a:alphaModFix/>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Lst>
          </a:blip>
          <a:stretch>
            <a:fillRect/>
          </a:stretch>
        </p:blipFill>
        <p:spPr>
          <a:xfrm>
            <a:off x="3654586" y="608115"/>
            <a:ext cx="1834827" cy="658690"/>
          </a:xfrm>
          <a:prstGeom prst="rect">
            <a:avLst/>
          </a:prstGeom>
          <a:noFill/>
          <a:ln>
            <a:noFill/>
          </a:ln>
        </p:spPr>
      </p:pic>
      <p:pic>
        <p:nvPicPr>
          <p:cNvPr id="32" name="Google Shape;46;p1">
            <a:extLst>
              <a:ext uri="{FF2B5EF4-FFF2-40B4-BE49-F238E27FC236}">
                <a16:creationId xmlns:a16="http://schemas.microsoft.com/office/drawing/2014/main" id="{547A3298-24E6-533A-CE64-DAAAD52CCA8F}"/>
              </a:ext>
            </a:extLst>
          </p:cNvPr>
          <p:cNvPicPr preferRelativeResize="0"/>
          <p:nvPr/>
        </p:nvPicPr>
        <p:blipFill>
          <a:blip r:embed="rId5">
            <a:alphaModFix/>
          </a:blip>
          <a:stretch>
            <a:fillRect/>
          </a:stretch>
        </p:blipFill>
        <p:spPr>
          <a:xfrm>
            <a:off x="4006976" y="3606650"/>
            <a:ext cx="1129994" cy="1129994"/>
          </a:xfrm>
          <a:prstGeom prst="rect">
            <a:avLst/>
          </a:prstGeom>
          <a:noFill/>
          <a:ln>
            <a:noFill/>
          </a:ln>
        </p:spPr>
      </p:pic>
      <p:sp>
        <p:nvSpPr>
          <p:cNvPr id="35" name="Google Shape;343;p41">
            <a:extLst>
              <a:ext uri="{FF2B5EF4-FFF2-40B4-BE49-F238E27FC236}">
                <a16:creationId xmlns:a16="http://schemas.microsoft.com/office/drawing/2014/main" id="{E9FC2889-C42A-AD77-C118-7BD3E03B7611}"/>
              </a:ext>
            </a:extLst>
          </p:cNvPr>
          <p:cNvSpPr/>
          <p:nvPr/>
        </p:nvSpPr>
        <p:spPr>
          <a:xfrm>
            <a:off x="1226875" y="437157"/>
            <a:ext cx="1567800" cy="156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3;p41">
            <a:extLst>
              <a:ext uri="{FF2B5EF4-FFF2-40B4-BE49-F238E27FC236}">
                <a16:creationId xmlns:a16="http://schemas.microsoft.com/office/drawing/2014/main" id="{8C5B7F60-04E6-3115-C93F-E2A97CA668D1}"/>
              </a:ext>
            </a:extLst>
          </p:cNvPr>
          <p:cNvSpPr/>
          <p:nvPr/>
        </p:nvSpPr>
        <p:spPr>
          <a:xfrm>
            <a:off x="1226875" y="3138543"/>
            <a:ext cx="1567800" cy="156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3;p41">
            <a:extLst>
              <a:ext uri="{FF2B5EF4-FFF2-40B4-BE49-F238E27FC236}">
                <a16:creationId xmlns:a16="http://schemas.microsoft.com/office/drawing/2014/main" id="{9DC63B7A-201A-0ED6-270A-59C3B892B812}"/>
              </a:ext>
            </a:extLst>
          </p:cNvPr>
          <p:cNvSpPr/>
          <p:nvPr/>
        </p:nvSpPr>
        <p:spPr>
          <a:xfrm>
            <a:off x="6349325" y="437157"/>
            <a:ext cx="1567800" cy="156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3;p41">
            <a:extLst>
              <a:ext uri="{FF2B5EF4-FFF2-40B4-BE49-F238E27FC236}">
                <a16:creationId xmlns:a16="http://schemas.microsoft.com/office/drawing/2014/main" id="{7F7B4FE1-4D05-0D36-61C5-C2C8C504C296}"/>
              </a:ext>
            </a:extLst>
          </p:cNvPr>
          <p:cNvSpPr/>
          <p:nvPr/>
        </p:nvSpPr>
        <p:spPr>
          <a:xfrm>
            <a:off x="6349325" y="3138543"/>
            <a:ext cx="1567800" cy="156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EF8D4C26-235E-78E0-2573-09A6392C62D2}"/>
              </a:ext>
            </a:extLst>
          </p:cNvPr>
          <p:cNvPicPr>
            <a:picLocks noChangeAspect="1"/>
          </p:cNvPicPr>
          <p:nvPr/>
        </p:nvPicPr>
        <p:blipFill>
          <a:blip r:embed="rId6"/>
          <a:stretch>
            <a:fillRect/>
          </a:stretch>
        </p:blipFill>
        <p:spPr>
          <a:xfrm>
            <a:off x="0" y="188160"/>
            <a:ext cx="2410150" cy="1498600"/>
          </a:xfrm>
          <a:prstGeom prst="rect">
            <a:avLst/>
          </a:prstGeom>
          <a:ln>
            <a:noFill/>
          </a:ln>
          <a:effectLst>
            <a:softEdge rad="112500"/>
          </a:effectLst>
        </p:spPr>
      </p:pic>
      <p:pic>
        <p:nvPicPr>
          <p:cNvPr id="5" name="Picture 4">
            <a:extLst>
              <a:ext uri="{FF2B5EF4-FFF2-40B4-BE49-F238E27FC236}">
                <a16:creationId xmlns:a16="http://schemas.microsoft.com/office/drawing/2014/main" id="{6267810F-D280-BB2D-1D01-BA649EFC086E}"/>
              </a:ext>
            </a:extLst>
          </p:cNvPr>
          <p:cNvPicPr>
            <a:picLocks noChangeAspect="1"/>
          </p:cNvPicPr>
          <p:nvPr/>
        </p:nvPicPr>
        <p:blipFill>
          <a:blip r:embed="rId7"/>
          <a:stretch>
            <a:fillRect/>
          </a:stretch>
        </p:blipFill>
        <p:spPr>
          <a:xfrm>
            <a:off x="6732140" y="3412741"/>
            <a:ext cx="2410150" cy="1481599"/>
          </a:xfrm>
          <a:prstGeom prst="rect">
            <a:avLst/>
          </a:prstGeom>
          <a:ln>
            <a:noFill/>
          </a:ln>
          <a:effectLst>
            <a:softEdge rad="112500"/>
          </a:effectLst>
        </p:spPr>
      </p:pic>
      <p:pic>
        <p:nvPicPr>
          <p:cNvPr id="7" name="Picture 6">
            <a:extLst>
              <a:ext uri="{FF2B5EF4-FFF2-40B4-BE49-F238E27FC236}">
                <a16:creationId xmlns:a16="http://schemas.microsoft.com/office/drawing/2014/main" id="{74D7DF2F-F7C7-1FCB-094F-301A574576D7}"/>
              </a:ext>
            </a:extLst>
          </p:cNvPr>
          <p:cNvPicPr>
            <a:picLocks noChangeAspect="1"/>
          </p:cNvPicPr>
          <p:nvPr/>
        </p:nvPicPr>
        <p:blipFill>
          <a:blip r:embed="rId8"/>
          <a:stretch>
            <a:fillRect/>
          </a:stretch>
        </p:blipFill>
        <p:spPr>
          <a:xfrm>
            <a:off x="14520" y="3418490"/>
            <a:ext cx="2410150" cy="1536850"/>
          </a:xfrm>
          <a:prstGeom prst="rect">
            <a:avLst/>
          </a:prstGeom>
          <a:ln>
            <a:noFill/>
          </a:ln>
          <a:effectLst>
            <a:softEdge rad="112500"/>
          </a:effectLst>
        </p:spPr>
      </p:pic>
      <p:pic>
        <p:nvPicPr>
          <p:cNvPr id="9" name="Picture 8">
            <a:extLst>
              <a:ext uri="{FF2B5EF4-FFF2-40B4-BE49-F238E27FC236}">
                <a16:creationId xmlns:a16="http://schemas.microsoft.com/office/drawing/2014/main" id="{F5ABD9BE-2496-95F3-7696-2A6BF4D5E476}"/>
              </a:ext>
            </a:extLst>
          </p:cNvPr>
          <p:cNvPicPr>
            <a:picLocks noChangeAspect="1"/>
          </p:cNvPicPr>
          <p:nvPr/>
        </p:nvPicPr>
        <p:blipFill>
          <a:blip r:embed="rId9"/>
          <a:stretch>
            <a:fillRect/>
          </a:stretch>
        </p:blipFill>
        <p:spPr>
          <a:xfrm>
            <a:off x="6733796" y="208464"/>
            <a:ext cx="2408494" cy="1536850"/>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D7DDF4-FC61-19B9-E6BE-7C188FA40039}"/>
              </a:ext>
            </a:extLst>
          </p:cNvPr>
          <p:cNvPicPr>
            <a:picLocks noChangeAspect="1"/>
          </p:cNvPicPr>
          <p:nvPr/>
        </p:nvPicPr>
        <p:blipFill>
          <a:blip r:embed="rId2"/>
          <a:stretch>
            <a:fillRect/>
          </a:stretch>
        </p:blipFill>
        <p:spPr>
          <a:xfrm rot="5400000">
            <a:off x="212251" y="762658"/>
            <a:ext cx="1625139" cy="1436130"/>
          </a:xfrm>
          <a:prstGeom prst="ellipse">
            <a:avLst/>
          </a:prstGeom>
          <a:ln>
            <a:noFill/>
          </a:ln>
          <a:effectLst>
            <a:softEdge rad="112500"/>
          </a:effectLst>
        </p:spPr>
      </p:pic>
      <p:pic>
        <p:nvPicPr>
          <p:cNvPr id="11" name="Picture 10">
            <a:extLst>
              <a:ext uri="{FF2B5EF4-FFF2-40B4-BE49-F238E27FC236}">
                <a16:creationId xmlns:a16="http://schemas.microsoft.com/office/drawing/2014/main" id="{AE29FE14-1741-182C-B44C-E260EE12D696}"/>
              </a:ext>
            </a:extLst>
          </p:cNvPr>
          <p:cNvPicPr>
            <a:picLocks noChangeAspect="1"/>
          </p:cNvPicPr>
          <p:nvPr/>
        </p:nvPicPr>
        <p:blipFill>
          <a:blip r:embed="rId3"/>
          <a:stretch>
            <a:fillRect/>
          </a:stretch>
        </p:blipFill>
        <p:spPr>
          <a:xfrm>
            <a:off x="7426712" y="791397"/>
            <a:ext cx="1436130" cy="1625139"/>
          </a:xfrm>
          <a:prstGeom prst="ellipse">
            <a:avLst/>
          </a:prstGeom>
          <a:ln>
            <a:noFill/>
          </a:ln>
          <a:effectLst>
            <a:softEdge rad="112500"/>
          </a:effectLst>
        </p:spPr>
      </p:pic>
      <p:pic>
        <p:nvPicPr>
          <p:cNvPr id="13" name="Picture 12">
            <a:extLst>
              <a:ext uri="{FF2B5EF4-FFF2-40B4-BE49-F238E27FC236}">
                <a16:creationId xmlns:a16="http://schemas.microsoft.com/office/drawing/2014/main" id="{7D1F981E-1986-86B1-7CD0-FC0088402DA0}"/>
              </a:ext>
            </a:extLst>
          </p:cNvPr>
          <p:cNvPicPr>
            <a:picLocks noChangeAspect="1"/>
          </p:cNvPicPr>
          <p:nvPr/>
        </p:nvPicPr>
        <p:blipFill>
          <a:blip r:embed="rId4"/>
          <a:stretch>
            <a:fillRect/>
          </a:stretch>
        </p:blipFill>
        <p:spPr>
          <a:xfrm>
            <a:off x="2180830" y="3452523"/>
            <a:ext cx="2538403" cy="1625140"/>
          </a:xfrm>
          <a:prstGeom prst="ellipse">
            <a:avLst/>
          </a:prstGeom>
          <a:ln>
            <a:noFill/>
          </a:ln>
          <a:effectLst>
            <a:softEdge rad="112500"/>
          </a:effectLst>
        </p:spPr>
      </p:pic>
      <p:pic>
        <p:nvPicPr>
          <p:cNvPr id="15" name="Picture 14">
            <a:extLst>
              <a:ext uri="{FF2B5EF4-FFF2-40B4-BE49-F238E27FC236}">
                <a16:creationId xmlns:a16="http://schemas.microsoft.com/office/drawing/2014/main" id="{C460171B-5EFB-83A6-BB8E-817B23575027}"/>
              </a:ext>
            </a:extLst>
          </p:cNvPr>
          <p:cNvPicPr>
            <a:picLocks noChangeAspect="1"/>
          </p:cNvPicPr>
          <p:nvPr/>
        </p:nvPicPr>
        <p:blipFill>
          <a:blip r:embed="rId5"/>
          <a:stretch>
            <a:fillRect/>
          </a:stretch>
        </p:blipFill>
        <p:spPr>
          <a:xfrm>
            <a:off x="3616961" y="1729428"/>
            <a:ext cx="1436130" cy="1625139"/>
          </a:xfrm>
          <a:prstGeom prst="ellipse">
            <a:avLst/>
          </a:prstGeom>
          <a:ln>
            <a:noFill/>
          </a:ln>
          <a:effectLst>
            <a:softEdge rad="112500"/>
          </a:effectLst>
        </p:spPr>
      </p:pic>
      <p:pic>
        <p:nvPicPr>
          <p:cNvPr id="17" name="Picture 16">
            <a:extLst>
              <a:ext uri="{FF2B5EF4-FFF2-40B4-BE49-F238E27FC236}">
                <a16:creationId xmlns:a16="http://schemas.microsoft.com/office/drawing/2014/main" id="{76027B99-96C3-2EC5-4DBE-C2EF39DD71CF}"/>
              </a:ext>
            </a:extLst>
          </p:cNvPr>
          <p:cNvPicPr>
            <a:picLocks noChangeAspect="1"/>
          </p:cNvPicPr>
          <p:nvPr/>
        </p:nvPicPr>
        <p:blipFill>
          <a:blip r:embed="rId6"/>
          <a:stretch>
            <a:fillRect/>
          </a:stretch>
        </p:blipFill>
        <p:spPr>
          <a:xfrm>
            <a:off x="5575427" y="3373262"/>
            <a:ext cx="1436130" cy="1625139"/>
          </a:xfrm>
          <a:prstGeom prst="ellipse">
            <a:avLst/>
          </a:prstGeom>
          <a:ln>
            <a:noFill/>
          </a:ln>
          <a:effectLst>
            <a:softEdge rad="112500"/>
          </a:effectLst>
        </p:spPr>
      </p:pic>
      <p:sp>
        <p:nvSpPr>
          <p:cNvPr id="21" name="TextBox 20">
            <a:extLst>
              <a:ext uri="{FF2B5EF4-FFF2-40B4-BE49-F238E27FC236}">
                <a16:creationId xmlns:a16="http://schemas.microsoft.com/office/drawing/2014/main" id="{EE4C1CA1-56E8-8FDD-BD75-A7F9CA9D788B}"/>
              </a:ext>
            </a:extLst>
          </p:cNvPr>
          <p:cNvSpPr txBox="1"/>
          <p:nvPr/>
        </p:nvSpPr>
        <p:spPr>
          <a:xfrm>
            <a:off x="1668545" y="1349918"/>
            <a:ext cx="2312020" cy="261610"/>
          </a:xfrm>
          <a:prstGeom prst="rect">
            <a:avLst/>
          </a:prstGeom>
          <a:noFill/>
        </p:spPr>
        <p:txBody>
          <a:bodyPr wrap="square" rtlCol="0">
            <a:spAutoFit/>
          </a:bodyPr>
          <a:lstStyle/>
          <a:p>
            <a:r>
              <a:rPr lang="en-US" sz="1100" dirty="0" err="1">
                <a:solidFill>
                  <a:schemeClr val="tx1"/>
                </a:solidFill>
                <a:latin typeface="Albert Sans Black" panose="020B0604020202020204" charset="0"/>
              </a:rPr>
              <a:t>Ambasador</a:t>
            </a:r>
            <a:r>
              <a:rPr lang="en-US" sz="1100" dirty="0">
                <a:solidFill>
                  <a:schemeClr val="tx1"/>
                </a:solidFill>
                <a:latin typeface="Albert Sans Black" panose="020B0604020202020204" charset="0"/>
              </a:rPr>
              <a:t> Fux Daniel</a:t>
            </a:r>
          </a:p>
        </p:txBody>
      </p:sp>
      <p:sp>
        <p:nvSpPr>
          <p:cNvPr id="22" name="TextBox 21">
            <a:extLst>
              <a:ext uri="{FF2B5EF4-FFF2-40B4-BE49-F238E27FC236}">
                <a16:creationId xmlns:a16="http://schemas.microsoft.com/office/drawing/2014/main" id="{FE8FBD0A-2EFF-BB5B-49A3-312C835BEF6B}"/>
              </a:ext>
            </a:extLst>
          </p:cNvPr>
          <p:cNvSpPr txBox="1"/>
          <p:nvPr/>
        </p:nvSpPr>
        <p:spPr>
          <a:xfrm>
            <a:off x="6882926" y="4185832"/>
            <a:ext cx="2341940" cy="492443"/>
          </a:xfrm>
          <a:prstGeom prst="rect">
            <a:avLst/>
          </a:prstGeom>
          <a:noFill/>
        </p:spPr>
        <p:txBody>
          <a:bodyPr wrap="square" rtlCol="0">
            <a:spAutoFit/>
          </a:bodyPr>
          <a:lstStyle/>
          <a:p>
            <a:r>
              <a:rPr lang="en-US" sz="1100" dirty="0" err="1">
                <a:solidFill>
                  <a:schemeClr val="tx1"/>
                </a:solidFill>
                <a:latin typeface="Albert Sans Black" panose="020B0604020202020204" charset="0"/>
              </a:rPr>
              <a:t>Ambasador</a:t>
            </a:r>
            <a:r>
              <a:rPr lang="en-US" sz="1100" dirty="0">
                <a:solidFill>
                  <a:schemeClr val="tx1"/>
                </a:solidFill>
                <a:latin typeface="Albert Sans Black" panose="020B0604020202020204" charset="0"/>
              </a:rPr>
              <a:t> </a:t>
            </a:r>
            <a:r>
              <a:rPr lang="en-US" sz="1100" dirty="0" err="1">
                <a:solidFill>
                  <a:schemeClr val="tx1"/>
                </a:solidFill>
                <a:latin typeface="Albert Sans Black" panose="020B0604020202020204" charset="0"/>
              </a:rPr>
              <a:t>Ciudin</a:t>
            </a:r>
            <a:r>
              <a:rPr lang="en-US" sz="1100" dirty="0">
                <a:solidFill>
                  <a:schemeClr val="tx1"/>
                </a:solidFill>
                <a:latin typeface="Albert Sans Black" panose="020B0604020202020204" charset="0"/>
              </a:rPr>
              <a:t> Alexandru</a:t>
            </a:r>
          </a:p>
          <a:p>
            <a:endParaRPr lang="en-US" dirty="0">
              <a:solidFill>
                <a:schemeClr val="tx1"/>
              </a:solidFill>
            </a:endParaRPr>
          </a:p>
        </p:txBody>
      </p:sp>
      <p:sp>
        <p:nvSpPr>
          <p:cNvPr id="23" name="TextBox 22">
            <a:extLst>
              <a:ext uri="{FF2B5EF4-FFF2-40B4-BE49-F238E27FC236}">
                <a16:creationId xmlns:a16="http://schemas.microsoft.com/office/drawing/2014/main" id="{AD24ED77-6776-0641-20C4-B4001A835AC6}"/>
              </a:ext>
            </a:extLst>
          </p:cNvPr>
          <p:cNvSpPr txBox="1"/>
          <p:nvPr/>
        </p:nvSpPr>
        <p:spPr>
          <a:xfrm>
            <a:off x="5535673" y="1367827"/>
            <a:ext cx="2509695" cy="261610"/>
          </a:xfrm>
          <a:prstGeom prst="rect">
            <a:avLst/>
          </a:prstGeom>
          <a:noFill/>
        </p:spPr>
        <p:txBody>
          <a:bodyPr wrap="square" rtlCol="0">
            <a:spAutoFit/>
          </a:bodyPr>
          <a:lstStyle/>
          <a:p>
            <a:r>
              <a:rPr lang="en-US" sz="1100" dirty="0" err="1">
                <a:solidFill>
                  <a:schemeClr val="tx1"/>
                </a:solidFill>
                <a:latin typeface="Albert Sans Black" panose="020B0604020202020204" charset="0"/>
              </a:rPr>
              <a:t>Ambasador</a:t>
            </a:r>
            <a:r>
              <a:rPr lang="en-US" sz="1100" dirty="0">
                <a:solidFill>
                  <a:schemeClr val="tx1"/>
                </a:solidFill>
                <a:latin typeface="Albert Sans Black" panose="020B0604020202020204" charset="0"/>
              </a:rPr>
              <a:t> </a:t>
            </a:r>
            <a:r>
              <a:rPr lang="en-US" sz="1100" dirty="0" err="1">
                <a:solidFill>
                  <a:schemeClr val="tx1"/>
                </a:solidFill>
                <a:latin typeface="Albert Sans Black" panose="020B0604020202020204" charset="0"/>
              </a:rPr>
              <a:t>Shadaloey</a:t>
            </a:r>
            <a:r>
              <a:rPr lang="en-US" sz="1100" dirty="0">
                <a:solidFill>
                  <a:schemeClr val="tx1"/>
                </a:solidFill>
                <a:latin typeface="Albert Sans Black" panose="020B0604020202020204" charset="0"/>
              </a:rPr>
              <a:t> Sorin</a:t>
            </a:r>
            <a:endParaRPr lang="en-US" sz="1100" dirty="0">
              <a:solidFill>
                <a:schemeClr val="tx1"/>
              </a:solidFill>
            </a:endParaRPr>
          </a:p>
        </p:txBody>
      </p:sp>
      <p:sp>
        <p:nvSpPr>
          <p:cNvPr id="24" name="TextBox 23">
            <a:extLst>
              <a:ext uri="{FF2B5EF4-FFF2-40B4-BE49-F238E27FC236}">
                <a16:creationId xmlns:a16="http://schemas.microsoft.com/office/drawing/2014/main" id="{D4C01B5B-A428-B18A-C457-F2E2C36E79E7}"/>
              </a:ext>
            </a:extLst>
          </p:cNvPr>
          <p:cNvSpPr txBox="1"/>
          <p:nvPr/>
        </p:nvSpPr>
        <p:spPr>
          <a:xfrm>
            <a:off x="125589" y="4094836"/>
            <a:ext cx="2869580" cy="492443"/>
          </a:xfrm>
          <a:prstGeom prst="rect">
            <a:avLst/>
          </a:prstGeom>
          <a:noFill/>
        </p:spPr>
        <p:txBody>
          <a:bodyPr wrap="square" rtlCol="0">
            <a:spAutoFit/>
          </a:bodyPr>
          <a:lstStyle/>
          <a:p>
            <a:r>
              <a:rPr lang="en-US" sz="1100" dirty="0" err="1">
                <a:solidFill>
                  <a:schemeClr val="tx1"/>
                </a:solidFill>
                <a:latin typeface="Albert Sans Black" panose="020B0604020202020204" charset="0"/>
              </a:rPr>
              <a:t>Ambasador</a:t>
            </a:r>
            <a:r>
              <a:rPr lang="en-US" sz="1100" dirty="0">
                <a:solidFill>
                  <a:schemeClr val="tx1"/>
                </a:solidFill>
                <a:latin typeface="Albert Sans Black" panose="020B0604020202020204" charset="0"/>
              </a:rPr>
              <a:t> </a:t>
            </a:r>
            <a:r>
              <a:rPr lang="en-US" sz="1100" dirty="0" err="1">
                <a:solidFill>
                  <a:schemeClr val="tx1"/>
                </a:solidFill>
                <a:latin typeface="Albert Sans Black" panose="020B0604020202020204" charset="0"/>
              </a:rPr>
              <a:t>Toader</a:t>
            </a:r>
            <a:r>
              <a:rPr lang="en-US" sz="1100" dirty="0">
                <a:solidFill>
                  <a:schemeClr val="tx1"/>
                </a:solidFill>
                <a:latin typeface="Albert Sans Black" panose="020B0604020202020204" charset="0"/>
              </a:rPr>
              <a:t> Radu </a:t>
            </a:r>
            <a:r>
              <a:rPr lang="en-US" sz="1100" dirty="0" err="1">
                <a:solidFill>
                  <a:schemeClr val="tx1"/>
                </a:solidFill>
                <a:latin typeface="Albert Sans Black" panose="020B0604020202020204" charset="0"/>
              </a:rPr>
              <a:t>Ionu</a:t>
            </a:r>
            <a:r>
              <a:rPr lang="ro-RO" sz="1100" dirty="0">
                <a:solidFill>
                  <a:schemeClr val="tx1"/>
                </a:solidFill>
                <a:latin typeface="Albert Sans Black" panose="020B0604020202020204" charset="0"/>
              </a:rPr>
              <a:t>ț</a:t>
            </a:r>
            <a:endParaRPr lang="en-US" sz="1100" dirty="0">
              <a:solidFill>
                <a:schemeClr val="tx1"/>
              </a:solidFill>
            </a:endParaRPr>
          </a:p>
          <a:p>
            <a:endParaRPr lang="en-US" dirty="0">
              <a:solidFill>
                <a:schemeClr val="tx1"/>
              </a:solidFill>
            </a:endParaRPr>
          </a:p>
        </p:txBody>
      </p:sp>
      <p:sp>
        <p:nvSpPr>
          <p:cNvPr id="25" name="TextBox 24">
            <a:extLst>
              <a:ext uri="{FF2B5EF4-FFF2-40B4-BE49-F238E27FC236}">
                <a16:creationId xmlns:a16="http://schemas.microsoft.com/office/drawing/2014/main" id="{41B137B8-BE8A-379A-2397-1595CD59566B}"/>
              </a:ext>
            </a:extLst>
          </p:cNvPr>
          <p:cNvSpPr txBox="1"/>
          <p:nvPr/>
        </p:nvSpPr>
        <p:spPr>
          <a:xfrm>
            <a:off x="4876800" y="2474534"/>
            <a:ext cx="2947948" cy="492443"/>
          </a:xfrm>
          <a:prstGeom prst="rect">
            <a:avLst/>
          </a:prstGeom>
          <a:noFill/>
        </p:spPr>
        <p:txBody>
          <a:bodyPr wrap="square" rtlCol="0">
            <a:spAutoFit/>
          </a:bodyPr>
          <a:lstStyle/>
          <a:p>
            <a:r>
              <a:rPr lang="en-US" sz="1100" dirty="0" err="1">
                <a:solidFill>
                  <a:schemeClr val="tx1"/>
                </a:solidFill>
                <a:latin typeface="Albert Sans Black" panose="020B0604020202020204" charset="0"/>
              </a:rPr>
              <a:t>Ambasador</a:t>
            </a:r>
            <a:r>
              <a:rPr lang="en-US" sz="1100" dirty="0">
                <a:solidFill>
                  <a:schemeClr val="tx1"/>
                </a:solidFill>
                <a:latin typeface="Albert Sans Black" panose="020B0604020202020204" charset="0"/>
              </a:rPr>
              <a:t> </a:t>
            </a:r>
            <a:r>
              <a:rPr lang="ro-RO" sz="1100" dirty="0" err="1">
                <a:solidFill>
                  <a:schemeClr val="tx1"/>
                </a:solidFill>
                <a:latin typeface="Albert Sans Black" panose="020B0604020202020204" charset="0"/>
              </a:rPr>
              <a:t>Prisacari</a:t>
            </a:r>
            <a:r>
              <a:rPr lang="ro-RO" sz="1100" dirty="0">
                <a:solidFill>
                  <a:schemeClr val="tx1"/>
                </a:solidFill>
                <a:latin typeface="Albert Sans Black" panose="020B0604020202020204" charset="0"/>
              </a:rPr>
              <a:t> Corina</a:t>
            </a:r>
            <a:endParaRPr lang="en-US" sz="1100" dirty="0">
              <a:solidFill>
                <a:schemeClr val="tx1"/>
              </a:solidFill>
            </a:endParaRPr>
          </a:p>
          <a:p>
            <a:endParaRPr lang="en-US" dirty="0">
              <a:solidFill>
                <a:schemeClr val="tx1"/>
              </a:solidFill>
            </a:endParaRPr>
          </a:p>
        </p:txBody>
      </p:sp>
      <p:sp>
        <p:nvSpPr>
          <p:cNvPr id="26" name="TextBox 25">
            <a:extLst>
              <a:ext uri="{FF2B5EF4-FFF2-40B4-BE49-F238E27FC236}">
                <a16:creationId xmlns:a16="http://schemas.microsoft.com/office/drawing/2014/main" id="{E082C9D1-242C-EE03-EEDB-D6FFE028F19F}"/>
              </a:ext>
            </a:extLst>
          </p:cNvPr>
          <p:cNvSpPr txBox="1"/>
          <p:nvPr/>
        </p:nvSpPr>
        <p:spPr>
          <a:xfrm>
            <a:off x="3229842" y="329599"/>
            <a:ext cx="2808460" cy="307777"/>
          </a:xfrm>
          <a:prstGeom prst="rect">
            <a:avLst/>
          </a:prstGeom>
          <a:noFill/>
        </p:spPr>
        <p:txBody>
          <a:bodyPr wrap="square" rtlCol="0">
            <a:spAutoFit/>
          </a:bodyPr>
          <a:lstStyle/>
          <a:p>
            <a:r>
              <a:rPr lang="ro-RO" dirty="0">
                <a:solidFill>
                  <a:schemeClr val="tx1"/>
                </a:solidFill>
                <a:latin typeface="Albert Sans Black" panose="020B0604020202020204" charset="0"/>
              </a:rPr>
              <a:t>Ambasadori Alumni 2024</a:t>
            </a:r>
            <a:endParaRPr lang="en-US" dirty="0">
              <a:solidFill>
                <a:schemeClr val="tx1"/>
              </a:solidFill>
              <a:latin typeface="Albert Sans Black" panose="020B0604020202020204" charset="0"/>
            </a:endParaRPr>
          </a:p>
        </p:txBody>
      </p:sp>
      <p:sp>
        <p:nvSpPr>
          <p:cNvPr id="14" name="TextBox 13">
            <a:extLst>
              <a:ext uri="{FF2B5EF4-FFF2-40B4-BE49-F238E27FC236}">
                <a16:creationId xmlns:a16="http://schemas.microsoft.com/office/drawing/2014/main" id="{AF9CCFB9-1F1F-402C-8CF1-8AAC061465AF}"/>
              </a:ext>
            </a:extLst>
          </p:cNvPr>
          <p:cNvSpPr txBox="1"/>
          <p:nvPr/>
        </p:nvSpPr>
        <p:spPr>
          <a:xfrm>
            <a:off x="207284" y="4587279"/>
            <a:ext cx="1635071" cy="254511"/>
          </a:xfrm>
          <a:prstGeom prst="rect">
            <a:avLst/>
          </a:prstGeom>
          <a:noFill/>
        </p:spPr>
        <p:txBody>
          <a:bodyPr wrap="square" rtlCol="0">
            <a:spAutoFit/>
          </a:bodyPr>
          <a:lstStyle/>
          <a:p>
            <a:r>
              <a:rPr lang="ro-RO" sz="1000" dirty="0">
                <a:solidFill>
                  <a:srgbClr val="002060"/>
                </a:solidFill>
                <a:latin typeface="Algerian" panose="04020705040A02060702" pitchFamily="82" charset="0"/>
              </a:rPr>
              <a:t>CNFIS-FDI-2024-F-0010</a:t>
            </a:r>
            <a:endParaRPr lang="en-GB" sz="1000" dirty="0">
              <a:solidFill>
                <a:srgbClr val="002060"/>
              </a:solidFill>
              <a:latin typeface="Algerian" panose="04020705040A02060702" pitchFamily="82" charset="0"/>
            </a:endParaRPr>
          </a:p>
        </p:txBody>
      </p:sp>
    </p:spTree>
    <p:extLst>
      <p:ext uri="{BB962C8B-B14F-4D97-AF65-F5344CB8AC3E}">
        <p14:creationId xmlns:p14="http://schemas.microsoft.com/office/powerpoint/2010/main" val="2842586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BAD8A3-0CB1-2F6B-13BE-466945CD5920}"/>
              </a:ext>
            </a:extLst>
          </p:cNvPr>
          <p:cNvSpPr/>
          <p:nvPr/>
        </p:nvSpPr>
        <p:spPr>
          <a:xfrm>
            <a:off x="5103628" y="695768"/>
            <a:ext cx="4040372" cy="3751963"/>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14" name="Picture 13">
            <a:extLst>
              <a:ext uri="{FF2B5EF4-FFF2-40B4-BE49-F238E27FC236}">
                <a16:creationId xmlns:a16="http://schemas.microsoft.com/office/drawing/2014/main" id="{ECCE9AA1-40AC-69AB-F49B-B904CB0857F7}"/>
              </a:ext>
            </a:extLst>
          </p:cNvPr>
          <p:cNvPicPr>
            <a:picLocks noChangeAspect="1"/>
          </p:cNvPicPr>
          <p:nvPr/>
        </p:nvPicPr>
        <p:blipFill>
          <a:blip r:embed="rId3"/>
          <a:stretch>
            <a:fillRect/>
          </a:stretch>
        </p:blipFill>
        <p:spPr>
          <a:xfrm>
            <a:off x="0" y="0"/>
            <a:ext cx="9143999" cy="5143500"/>
          </a:xfrm>
          <a:prstGeom prst="rect">
            <a:avLst/>
          </a:prstGeom>
        </p:spPr>
      </p:pic>
      <p:sp>
        <p:nvSpPr>
          <p:cNvPr id="15" name="Rectangle 14">
            <a:extLst>
              <a:ext uri="{FF2B5EF4-FFF2-40B4-BE49-F238E27FC236}">
                <a16:creationId xmlns:a16="http://schemas.microsoft.com/office/drawing/2014/main" id="{470AA88B-655E-0423-F9D9-1EDE6AB987C2}"/>
              </a:ext>
            </a:extLst>
          </p:cNvPr>
          <p:cNvSpPr/>
          <p:nvPr/>
        </p:nvSpPr>
        <p:spPr>
          <a:xfrm>
            <a:off x="0" y="0"/>
            <a:ext cx="9144000" cy="5143501"/>
          </a:xfrm>
          <a:prstGeom prst="rect">
            <a:avLst/>
          </a:prstGeom>
          <a:solidFill>
            <a:srgbClr val="1F4B73">
              <a:alpha val="7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Google Shape;185;p32">
            <a:extLst>
              <a:ext uri="{FF2B5EF4-FFF2-40B4-BE49-F238E27FC236}">
                <a16:creationId xmlns:a16="http://schemas.microsoft.com/office/drawing/2014/main" id="{E4625BB4-5877-C324-4275-6A4320C5151A}"/>
              </a:ext>
            </a:extLst>
          </p:cNvPr>
          <p:cNvSpPr txBox="1">
            <a:spLocks/>
          </p:cNvSpPr>
          <p:nvPr/>
        </p:nvSpPr>
        <p:spPr>
          <a:xfrm>
            <a:off x="4451810" y="1743566"/>
            <a:ext cx="4040372" cy="233859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800" b="1" dirty="0">
                <a:solidFill>
                  <a:schemeClr val="bg1"/>
                </a:solidFill>
                <a:latin typeface="Algerian" panose="04020705040A02060702" pitchFamily="82" charset="0"/>
              </a:rPr>
              <a:t>GALA ALUMNI</a:t>
            </a:r>
          </a:p>
          <a:p>
            <a:pPr algn="ctr"/>
            <a:r>
              <a:rPr lang="en-GB" sz="4800" b="1" dirty="0">
                <a:solidFill>
                  <a:schemeClr val="bg1"/>
                </a:solidFill>
                <a:latin typeface="Algerian" panose="04020705040A02060702" pitchFamily="82" charset="0"/>
              </a:rPr>
              <a:t>202</a:t>
            </a:r>
            <a:r>
              <a:rPr lang="ro-RO" sz="4800" b="1" dirty="0">
                <a:solidFill>
                  <a:schemeClr val="bg1"/>
                </a:solidFill>
                <a:latin typeface="Algerian" panose="04020705040A02060702" pitchFamily="82" charset="0"/>
              </a:rPr>
              <a:t>4</a:t>
            </a:r>
            <a:endParaRPr lang="en-GB" sz="4800" b="1" dirty="0">
              <a:solidFill>
                <a:schemeClr val="bg1"/>
              </a:solidFill>
              <a:latin typeface="Algerian" panose="04020705040A02060702" pitchFamily="82" charset="0"/>
            </a:endParaRPr>
          </a:p>
        </p:txBody>
      </p:sp>
      <p:pic>
        <p:nvPicPr>
          <p:cNvPr id="17" name="Google Shape;45;p1">
            <a:extLst>
              <a:ext uri="{FF2B5EF4-FFF2-40B4-BE49-F238E27FC236}">
                <a16:creationId xmlns:a16="http://schemas.microsoft.com/office/drawing/2014/main" id="{9A5DB46C-5963-6C4A-8052-19D74A403AEC}"/>
              </a:ext>
            </a:extLst>
          </p:cNvPr>
          <p:cNvPicPr preferRelativeResize="0"/>
          <p:nvPr/>
        </p:nvPicPr>
        <p:blipFill>
          <a:blip r:embed="rId4">
            <a:alphaModFix/>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40000" contrast="-20000"/>
                    </a14:imgEffect>
                  </a14:imgLayer>
                </a14:imgProps>
              </a:ext>
            </a:extLst>
          </a:blip>
          <a:stretch>
            <a:fillRect/>
          </a:stretch>
        </p:blipFill>
        <p:spPr>
          <a:xfrm>
            <a:off x="5103627" y="4042115"/>
            <a:ext cx="2384769" cy="856115"/>
          </a:xfrm>
          <a:prstGeom prst="rect">
            <a:avLst/>
          </a:prstGeom>
          <a:noFill/>
          <a:ln>
            <a:noFill/>
          </a:ln>
        </p:spPr>
      </p:pic>
      <p:sp>
        <p:nvSpPr>
          <p:cNvPr id="7" name="TextBox 6">
            <a:extLst>
              <a:ext uri="{FF2B5EF4-FFF2-40B4-BE49-F238E27FC236}">
                <a16:creationId xmlns:a16="http://schemas.microsoft.com/office/drawing/2014/main" id="{7169C12D-DB5F-41CE-8F22-98CEB82162AB}"/>
              </a:ext>
            </a:extLst>
          </p:cNvPr>
          <p:cNvSpPr txBox="1"/>
          <p:nvPr/>
        </p:nvSpPr>
        <p:spPr>
          <a:xfrm>
            <a:off x="310877" y="4750140"/>
            <a:ext cx="1635071" cy="254511"/>
          </a:xfrm>
          <a:prstGeom prst="rect">
            <a:avLst/>
          </a:prstGeom>
          <a:noFill/>
        </p:spPr>
        <p:txBody>
          <a:bodyPr wrap="square" rtlCol="0">
            <a:spAutoFit/>
          </a:bodyPr>
          <a:lstStyle/>
          <a:p>
            <a:r>
              <a:rPr lang="ro-RO" sz="1000" dirty="0">
                <a:solidFill>
                  <a:schemeClr val="bg1"/>
                </a:solidFill>
                <a:latin typeface="Algerian" panose="04020705040A02060702" pitchFamily="82" charset="0"/>
              </a:rPr>
              <a:t>CNFIS-FDI-2024-F-0010</a:t>
            </a:r>
            <a:endParaRPr lang="en-GB" sz="1000" dirty="0">
              <a:solidFill>
                <a:schemeClr val="bg1"/>
              </a:solidFill>
              <a:latin typeface="Algerian" panose="04020705040A02060702" pitchFamily="82" charset="0"/>
            </a:endParaRPr>
          </a:p>
        </p:txBody>
      </p:sp>
    </p:spTree>
    <p:extLst>
      <p:ext uri="{BB962C8B-B14F-4D97-AF65-F5344CB8AC3E}">
        <p14:creationId xmlns:p14="http://schemas.microsoft.com/office/powerpoint/2010/main" val="2757605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1"/>
          <p:cNvSpPr/>
          <p:nvPr/>
        </p:nvSpPr>
        <p:spPr>
          <a:xfrm>
            <a:off x="766916" y="215154"/>
            <a:ext cx="8695163" cy="4733364"/>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AL"/>
          </a:p>
        </p:txBody>
      </p:sp>
      <p:sp>
        <p:nvSpPr>
          <p:cNvPr id="343" name="Google Shape;343;p41"/>
          <p:cNvSpPr/>
          <p:nvPr/>
        </p:nvSpPr>
        <p:spPr>
          <a:xfrm>
            <a:off x="84226" y="2261379"/>
            <a:ext cx="1200934" cy="1200934"/>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1"/>
          <p:cNvSpPr/>
          <p:nvPr/>
        </p:nvSpPr>
        <p:spPr>
          <a:xfrm>
            <a:off x="1354040" y="981319"/>
            <a:ext cx="1345846" cy="128006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oogle Shape;45;p1">
            <a:extLst>
              <a:ext uri="{FF2B5EF4-FFF2-40B4-BE49-F238E27FC236}">
                <a16:creationId xmlns:a16="http://schemas.microsoft.com/office/drawing/2014/main" id="{FDB613FF-6AF1-6490-D6BC-B9DA6405DBC1}"/>
              </a:ext>
            </a:extLst>
          </p:cNvPr>
          <p:cNvPicPr preferRelativeResize="0"/>
          <p:nvPr/>
        </p:nvPicPr>
        <p:blipFill>
          <a:blip r:embed="rId3">
            <a:alphaModFix/>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20000"/>
                    </a14:imgEffect>
                  </a14:imgLayer>
                </a14:imgProps>
              </a:ext>
            </a:extLst>
          </a:blip>
          <a:stretch>
            <a:fillRect/>
          </a:stretch>
        </p:blipFill>
        <p:spPr>
          <a:xfrm>
            <a:off x="139062" y="2665968"/>
            <a:ext cx="1091261" cy="391755"/>
          </a:xfrm>
          <a:prstGeom prst="rect">
            <a:avLst/>
          </a:prstGeom>
          <a:noFill/>
          <a:ln>
            <a:noFill/>
          </a:ln>
        </p:spPr>
      </p:pic>
      <p:pic>
        <p:nvPicPr>
          <p:cNvPr id="5" name="Google Shape;46;p1">
            <a:extLst>
              <a:ext uri="{FF2B5EF4-FFF2-40B4-BE49-F238E27FC236}">
                <a16:creationId xmlns:a16="http://schemas.microsoft.com/office/drawing/2014/main" id="{067BDF29-CD66-C351-B952-AFBF879C3CE5}"/>
              </a:ext>
            </a:extLst>
          </p:cNvPr>
          <p:cNvPicPr preferRelativeResize="0"/>
          <p:nvPr/>
        </p:nvPicPr>
        <p:blipFill>
          <a:blip r:embed="rId5">
            <a:alphaModFix/>
          </a:blip>
          <a:stretch>
            <a:fillRect/>
          </a:stretch>
        </p:blipFill>
        <p:spPr>
          <a:xfrm>
            <a:off x="1617925" y="1212311"/>
            <a:ext cx="818075" cy="818075"/>
          </a:xfrm>
          <a:prstGeom prst="rect">
            <a:avLst/>
          </a:prstGeom>
          <a:noFill/>
          <a:ln>
            <a:noFill/>
          </a:ln>
        </p:spPr>
      </p:pic>
      <p:sp>
        <p:nvSpPr>
          <p:cNvPr id="7" name="TextBox 6">
            <a:extLst>
              <a:ext uri="{FF2B5EF4-FFF2-40B4-BE49-F238E27FC236}">
                <a16:creationId xmlns:a16="http://schemas.microsoft.com/office/drawing/2014/main" id="{B38848DE-E173-D940-F65E-06D18E5306CE}"/>
              </a:ext>
            </a:extLst>
          </p:cNvPr>
          <p:cNvSpPr txBox="1"/>
          <p:nvPr/>
        </p:nvSpPr>
        <p:spPr>
          <a:xfrm>
            <a:off x="2839084" y="1212311"/>
            <a:ext cx="6206863" cy="2708434"/>
          </a:xfrm>
          <a:prstGeom prst="rect">
            <a:avLst/>
          </a:prstGeom>
          <a:noFill/>
        </p:spPr>
        <p:txBody>
          <a:bodyPr wrap="square">
            <a:spAutoFit/>
          </a:bodyPr>
          <a:lstStyle/>
          <a:p>
            <a:pPr algn="just"/>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Într</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-o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atmosferă</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festivă</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acest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eveniment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oferit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o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ocazie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unică</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foștilor</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studenți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a se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reîntâlni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a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împărtăși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realizările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lor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a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construi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noi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legături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colaborare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2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Ceremonia</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început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cu un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discurs</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bun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venit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din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partea</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conducerii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universității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urmat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un program artistic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susținut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200" b="1" kern="100" dirty="0" err="1">
                <a:effectLst/>
                <a:latin typeface="Times New Roman" panose="02020603050405020304" pitchFamily="18" charset="0"/>
                <a:ea typeface="Calibri" panose="020F0502020204030204" pitchFamily="34" charset="0"/>
                <a:cs typeface="Times New Roman" panose="02020603050405020304" pitchFamily="18" charset="0"/>
              </a:rPr>
              <a:t>Corul</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 Alumni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Un moment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deosebit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fost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ceremonia</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nominalizare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200" b="1" kern="100" dirty="0" err="1">
                <a:effectLst/>
                <a:latin typeface="Times New Roman" panose="02020603050405020304" pitchFamily="18" charset="0"/>
                <a:ea typeface="Calibri" panose="020F0502020204030204" pitchFamily="34" charset="0"/>
                <a:cs typeface="Times New Roman" panose="02020603050405020304" pitchFamily="18" charset="0"/>
              </a:rPr>
              <a:t>Ambasadorilor</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 Alumni 2024</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un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grup</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select de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absolvenți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distinși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expertiza</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experiența</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lor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domeniul</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medical,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recunoscuți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adevărați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piloni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comunității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UMFCD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modele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inspirație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ceilalți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Un alt moment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deosebit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al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serii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fost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effectLst/>
                <a:latin typeface="Times New Roman" panose="02020603050405020304" pitchFamily="18" charset="0"/>
                <a:ea typeface="Calibri" panose="020F0502020204030204" pitchFamily="34" charset="0"/>
                <a:cs typeface="Times New Roman" panose="02020603050405020304" pitchFamily="18" charset="0"/>
              </a:rPr>
              <a:t>Cocktailul</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organizat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Holul</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Onoare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al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Palatului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unde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participanții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au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avut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ocazia</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să</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socializeze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într</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-un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cadru</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elegant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informal,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însoțiți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muzica</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band-</a:t>
            </a:r>
            <a:r>
              <a:rPr lang="en-US" sz="1200" b="1" kern="100" dirty="0" err="1">
                <a:effectLst/>
                <a:latin typeface="Times New Roman" panose="02020603050405020304" pitchFamily="18" charset="0"/>
                <a:ea typeface="Calibri" panose="020F0502020204030204" pitchFamily="34" charset="0"/>
                <a:cs typeface="Times New Roman" panose="02020603050405020304" pitchFamily="18" charset="0"/>
              </a:rPr>
              <a:t>ului</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kern="100" dirty="0" err="1">
                <a:effectLst/>
                <a:latin typeface="Times New Roman" panose="02020603050405020304" pitchFamily="18" charset="0"/>
                <a:ea typeface="Calibri" panose="020F0502020204030204" pitchFamily="34" charset="0"/>
                <a:cs typeface="Times New Roman" panose="02020603050405020304" pitchFamily="18" charset="0"/>
              </a:rPr>
              <a:t>UMFCD</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.De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asemenea</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avut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loc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o </a:t>
            </a:r>
            <a:r>
              <a:rPr lang="en-US" sz="1200" b="1" kern="100" dirty="0" err="1">
                <a:effectLst/>
                <a:latin typeface="Times New Roman" panose="02020603050405020304" pitchFamily="18" charset="0"/>
                <a:ea typeface="Calibri" panose="020F0502020204030204" pitchFamily="34" charset="0"/>
                <a:cs typeface="Times New Roman" panose="02020603050405020304" pitchFamily="18" charset="0"/>
              </a:rPr>
              <a:t>expoziție</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200" b="1" kern="100" dirty="0" err="1">
                <a:effectLst/>
                <a:latin typeface="Times New Roman" panose="02020603050405020304" pitchFamily="18" charset="0"/>
                <a:ea typeface="Calibri" panose="020F0502020204030204" pitchFamily="34" charset="0"/>
                <a:cs typeface="Times New Roman" panose="02020603050405020304" pitchFamily="18" charset="0"/>
              </a:rPr>
              <a:t>pictură</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menită</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să</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reunească</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nu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doar</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profesioniști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din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domeniul</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medical, ci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iubitori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artă</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consolidând</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legăturile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între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generații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inspirând</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noi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colaborări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între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domeniile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științei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artei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o-RO" dirty="0">
              <a:solidFill>
                <a:schemeClr val="accent4">
                  <a:lumMod val="75000"/>
                </a:schemeClr>
              </a:solidFill>
              <a:latin typeface="Albert Sans Light" pitchFamily="2" charset="77"/>
            </a:endParaRPr>
          </a:p>
        </p:txBody>
      </p:sp>
      <p:sp>
        <p:nvSpPr>
          <p:cNvPr id="9" name="TextBox 8">
            <a:extLst>
              <a:ext uri="{FF2B5EF4-FFF2-40B4-BE49-F238E27FC236}">
                <a16:creationId xmlns:a16="http://schemas.microsoft.com/office/drawing/2014/main" id="{3E32F26D-8F28-A946-35D8-99C58D08281F}"/>
              </a:ext>
            </a:extLst>
          </p:cNvPr>
          <p:cNvSpPr txBox="1"/>
          <p:nvPr/>
        </p:nvSpPr>
        <p:spPr>
          <a:xfrm>
            <a:off x="2839084" y="595799"/>
            <a:ext cx="6206863" cy="477888"/>
          </a:xfrm>
          <a:prstGeom prst="rect">
            <a:avLst/>
          </a:prstGeom>
          <a:noFill/>
        </p:spPr>
        <p:txBody>
          <a:bodyPr wrap="square">
            <a:spAutoFit/>
          </a:bodyPr>
          <a:lstStyle/>
          <a:p>
            <a:pPr algn="just">
              <a:lnSpc>
                <a:spcPct val="107000"/>
              </a:lnSpc>
              <a:spcAft>
                <a:spcPts val="800"/>
              </a:spcAft>
            </a:pP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data de </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25 </a:t>
            </a:r>
            <a:r>
              <a:rPr lang="en-US" sz="1200" b="1" kern="100" dirty="0" err="1">
                <a:effectLst/>
                <a:latin typeface="Times New Roman" panose="02020603050405020304" pitchFamily="18" charset="0"/>
                <a:ea typeface="Calibri" panose="020F0502020204030204" pitchFamily="34" charset="0"/>
                <a:cs typeface="Times New Roman" panose="02020603050405020304" pitchFamily="18" charset="0"/>
              </a:rPr>
              <a:t>octombrie</a:t>
            </a:r>
            <a:r>
              <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rPr>
              <a:t> 2024</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Palatul</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Facultății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Medicină</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găzduit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un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eveniment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remarcabil</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adunând</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absolvenții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din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întreaga</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lume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cadrul</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celei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de-a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treia</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ediții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 Galei Alumni.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810ADF1-359E-2C87-2226-E634614C14FB}"/>
              </a:ext>
            </a:extLst>
          </p:cNvPr>
          <p:cNvPicPr>
            <a:picLocks noChangeAspect="1"/>
          </p:cNvPicPr>
          <p:nvPr/>
        </p:nvPicPr>
        <p:blipFill>
          <a:blip r:embed="rId6"/>
          <a:stretch>
            <a:fillRect/>
          </a:stretch>
        </p:blipFill>
        <p:spPr>
          <a:xfrm>
            <a:off x="1395383" y="2417693"/>
            <a:ext cx="1144933" cy="12800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45499EFA-4CDC-74C1-4667-441E18A7161F}"/>
              </a:ext>
            </a:extLst>
          </p:cNvPr>
          <p:cNvPicPr>
            <a:picLocks noChangeAspect="1"/>
          </p:cNvPicPr>
          <p:nvPr/>
        </p:nvPicPr>
        <p:blipFill>
          <a:blip r:embed="rId7"/>
          <a:stretch>
            <a:fillRect/>
          </a:stretch>
        </p:blipFill>
        <p:spPr>
          <a:xfrm>
            <a:off x="333096" y="1300977"/>
            <a:ext cx="1091261" cy="10295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id="{2B86A1D0-A294-4C72-BFA4-F5786881BBCD}"/>
              </a:ext>
            </a:extLst>
          </p:cNvPr>
          <p:cNvSpPr txBox="1"/>
          <p:nvPr/>
        </p:nvSpPr>
        <p:spPr>
          <a:xfrm>
            <a:off x="310877" y="4750140"/>
            <a:ext cx="1635071" cy="254511"/>
          </a:xfrm>
          <a:prstGeom prst="rect">
            <a:avLst/>
          </a:prstGeom>
          <a:noFill/>
        </p:spPr>
        <p:txBody>
          <a:bodyPr wrap="square" rtlCol="0">
            <a:spAutoFit/>
          </a:bodyPr>
          <a:lstStyle/>
          <a:p>
            <a:r>
              <a:rPr lang="ro-RO" sz="1000" dirty="0">
                <a:solidFill>
                  <a:srgbClr val="002060"/>
                </a:solidFill>
                <a:latin typeface="Algerian" panose="04020705040A02060702" pitchFamily="82" charset="0"/>
              </a:rPr>
              <a:t>CNFIS-FDI-2024-F-0010</a:t>
            </a:r>
            <a:endParaRPr lang="en-GB" sz="1000" dirty="0">
              <a:solidFill>
                <a:srgbClr val="002060"/>
              </a:solidFill>
              <a:latin typeface="Algerian" panose="04020705040A02060702" pitchFamily="8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8">
          <a:extLst>
            <a:ext uri="{FF2B5EF4-FFF2-40B4-BE49-F238E27FC236}">
              <a16:creationId xmlns:a16="http://schemas.microsoft.com/office/drawing/2014/main" id="{28765A9E-7FFF-306D-6AC0-66493CE8737B}"/>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EC53EE0-F319-DA0A-B89E-4CDD9A43B264}"/>
              </a:ext>
            </a:extLst>
          </p:cNvPr>
          <p:cNvSpPr/>
          <p:nvPr/>
        </p:nvSpPr>
        <p:spPr>
          <a:xfrm>
            <a:off x="6274420" y="0"/>
            <a:ext cx="2869580"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TextBox 1">
            <a:extLst>
              <a:ext uri="{FF2B5EF4-FFF2-40B4-BE49-F238E27FC236}">
                <a16:creationId xmlns:a16="http://schemas.microsoft.com/office/drawing/2014/main" id="{C1871576-1372-D58D-A0A9-1FB082339B12}"/>
              </a:ext>
            </a:extLst>
          </p:cNvPr>
          <p:cNvSpPr txBox="1"/>
          <p:nvPr/>
        </p:nvSpPr>
        <p:spPr>
          <a:xfrm>
            <a:off x="1326042" y="1727913"/>
            <a:ext cx="2869580" cy="492443"/>
          </a:xfrm>
          <a:prstGeom prst="rect">
            <a:avLst/>
          </a:prstGeom>
          <a:noFill/>
        </p:spPr>
        <p:txBody>
          <a:bodyPr wrap="square" rtlCol="0">
            <a:spAutoFit/>
          </a:bodyPr>
          <a:lstStyle/>
          <a:p>
            <a:r>
              <a:rPr lang="en-US" sz="1100" dirty="0">
                <a:latin typeface="Albert Sans Black" panose="020B0604020202020204" charset="0"/>
              </a:rPr>
              <a:t>Club Alumni </a:t>
            </a:r>
          </a:p>
          <a:p>
            <a:endParaRPr lang="en-US" dirty="0">
              <a:solidFill>
                <a:schemeClr val="tx1"/>
              </a:solidFill>
              <a:latin typeface="Albert Sans Black" panose="020B0604020202020204" charset="0"/>
            </a:endParaRPr>
          </a:p>
        </p:txBody>
      </p:sp>
      <p:sp>
        <p:nvSpPr>
          <p:cNvPr id="4" name="TextBox 3">
            <a:extLst>
              <a:ext uri="{FF2B5EF4-FFF2-40B4-BE49-F238E27FC236}">
                <a16:creationId xmlns:a16="http://schemas.microsoft.com/office/drawing/2014/main" id="{70824BAC-1B6D-8CBC-B419-C9D6A9A984EE}"/>
              </a:ext>
            </a:extLst>
          </p:cNvPr>
          <p:cNvSpPr txBox="1"/>
          <p:nvPr/>
        </p:nvSpPr>
        <p:spPr>
          <a:xfrm>
            <a:off x="3887028" y="2981563"/>
            <a:ext cx="2869580" cy="492443"/>
          </a:xfrm>
          <a:prstGeom prst="rect">
            <a:avLst/>
          </a:prstGeom>
          <a:noFill/>
        </p:spPr>
        <p:txBody>
          <a:bodyPr wrap="square" rtlCol="0">
            <a:spAutoFit/>
          </a:bodyPr>
          <a:lstStyle/>
          <a:p>
            <a:r>
              <a:rPr lang="en-US" sz="1100" dirty="0" err="1">
                <a:latin typeface="Albert Sans Black" panose="020B0604020202020204" charset="0"/>
              </a:rPr>
              <a:t>Grup</a:t>
            </a:r>
            <a:r>
              <a:rPr lang="en-US" sz="1100" dirty="0">
                <a:latin typeface="Albert Sans Black" panose="020B0604020202020204" charset="0"/>
              </a:rPr>
              <a:t> vocal (</a:t>
            </a:r>
            <a:r>
              <a:rPr lang="en-US" sz="1100" dirty="0" err="1">
                <a:latin typeface="Albert Sans Black" panose="020B0604020202020204" charset="0"/>
              </a:rPr>
              <a:t>Corul</a:t>
            </a:r>
            <a:r>
              <a:rPr lang="en-US" sz="1100" dirty="0">
                <a:latin typeface="Albert Sans Black" panose="020B0604020202020204" charset="0"/>
              </a:rPr>
              <a:t> Alumni)</a:t>
            </a:r>
          </a:p>
          <a:p>
            <a:endParaRPr lang="en-US" dirty="0">
              <a:latin typeface="Albert Sans Black" panose="020B0604020202020204" charset="0"/>
            </a:endParaRPr>
          </a:p>
        </p:txBody>
      </p:sp>
      <p:pic>
        <p:nvPicPr>
          <p:cNvPr id="6" name="Picture 5">
            <a:extLst>
              <a:ext uri="{FF2B5EF4-FFF2-40B4-BE49-F238E27FC236}">
                <a16:creationId xmlns:a16="http://schemas.microsoft.com/office/drawing/2014/main" id="{33B8C22D-3730-500C-EFF2-D200FEDA4063}"/>
              </a:ext>
            </a:extLst>
          </p:cNvPr>
          <p:cNvPicPr>
            <a:picLocks noChangeAspect="1"/>
          </p:cNvPicPr>
          <p:nvPr/>
        </p:nvPicPr>
        <p:blipFill>
          <a:blip r:embed="rId3"/>
          <a:stretch>
            <a:fillRect/>
          </a:stretch>
        </p:blipFill>
        <p:spPr>
          <a:xfrm>
            <a:off x="3015928" y="884077"/>
            <a:ext cx="3003396" cy="16876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4" name="Picture 13">
            <a:extLst>
              <a:ext uri="{FF2B5EF4-FFF2-40B4-BE49-F238E27FC236}">
                <a16:creationId xmlns:a16="http://schemas.microsoft.com/office/drawing/2014/main" id="{7FDF3601-8A3A-D1CE-F05B-C6194F376E3F}"/>
              </a:ext>
            </a:extLst>
          </p:cNvPr>
          <p:cNvPicPr>
            <a:picLocks noChangeAspect="1"/>
          </p:cNvPicPr>
          <p:nvPr/>
        </p:nvPicPr>
        <p:blipFill>
          <a:blip r:embed="rId4"/>
          <a:stretch>
            <a:fillRect/>
          </a:stretch>
        </p:blipFill>
        <p:spPr>
          <a:xfrm>
            <a:off x="385231" y="2203702"/>
            <a:ext cx="3056109" cy="168011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Google Shape;45;p1">
            <a:extLst>
              <a:ext uri="{FF2B5EF4-FFF2-40B4-BE49-F238E27FC236}">
                <a16:creationId xmlns:a16="http://schemas.microsoft.com/office/drawing/2014/main" id="{102691C0-EDD4-875A-388A-6C88B6BCA45B}"/>
              </a:ext>
            </a:extLst>
          </p:cNvPr>
          <p:cNvPicPr preferRelativeResize="0"/>
          <p:nvPr/>
        </p:nvPicPr>
        <p:blipFill>
          <a:blip r:embed="rId5">
            <a:alphaModFix/>
            <a:extLst>
              <a:ext uri="{BEBA8EAE-BF5A-486C-A8C5-ECC9F3942E4B}">
                <a14:imgProps xmlns:a14="http://schemas.microsoft.com/office/drawing/2010/main">
                  <a14:imgLayer r:embed="rId6">
                    <a14:imgEffect>
                      <a14:sharpenSoften amount="50000"/>
                    </a14:imgEffect>
                    <a14:imgEffect>
                      <a14:saturation sat="400000"/>
                    </a14:imgEffect>
                    <a14:imgEffect>
                      <a14:brightnessContrast bright="40000" contrast="-20000"/>
                    </a14:imgEffect>
                  </a14:imgLayer>
                </a14:imgProps>
              </a:ext>
            </a:extLst>
          </a:blip>
          <a:stretch>
            <a:fillRect/>
          </a:stretch>
        </p:blipFill>
        <p:spPr>
          <a:xfrm>
            <a:off x="6696167" y="2395577"/>
            <a:ext cx="2026085" cy="585986"/>
          </a:xfrm>
          <a:prstGeom prst="rect">
            <a:avLst/>
          </a:prstGeom>
          <a:noFill/>
          <a:ln>
            <a:noFill/>
          </a:ln>
        </p:spPr>
      </p:pic>
      <p:sp>
        <p:nvSpPr>
          <p:cNvPr id="8" name="TextBox 7">
            <a:extLst>
              <a:ext uri="{FF2B5EF4-FFF2-40B4-BE49-F238E27FC236}">
                <a16:creationId xmlns:a16="http://schemas.microsoft.com/office/drawing/2014/main" id="{79E81BC1-93CB-4D80-8806-867C8A3A258B}"/>
              </a:ext>
            </a:extLst>
          </p:cNvPr>
          <p:cNvSpPr txBox="1"/>
          <p:nvPr/>
        </p:nvSpPr>
        <p:spPr>
          <a:xfrm>
            <a:off x="310877" y="4750140"/>
            <a:ext cx="1635071" cy="254511"/>
          </a:xfrm>
          <a:prstGeom prst="rect">
            <a:avLst/>
          </a:prstGeom>
          <a:noFill/>
        </p:spPr>
        <p:txBody>
          <a:bodyPr wrap="square" rtlCol="0">
            <a:spAutoFit/>
          </a:bodyPr>
          <a:lstStyle/>
          <a:p>
            <a:r>
              <a:rPr lang="ro-RO" sz="1000" dirty="0">
                <a:solidFill>
                  <a:srgbClr val="002060"/>
                </a:solidFill>
                <a:latin typeface="Algerian" panose="04020705040A02060702" pitchFamily="82" charset="0"/>
              </a:rPr>
              <a:t>CNFIS-FDI-2024-F-0010</a:t>
            </a:r>
            <a:endParaRPr lang="en-GB" sz="1000" dirty="0">
              <a:solidFill>
                <a:srgbClr val="002060"/>
              </a:solidFill>
              <a:latin typeface="Algerian" panose="04020705040A02060702" pitchFamily="82" charset="0"/>
            </a:endParaRPr>
          </a:p>
        </p:txBody>
      </p:sp>
    </p:spTree>
    <p:extLst>
      <p:ext uri="{BB962C8B-B14F-4D97-AF65-F5344CB8AC3E}">
        <p14:creationId xmlns:p14="http://schemas.microsoft.com/office/powerpoint/2010/main" val="1379730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79"/>
        <p:cNvGrpSpPr/>
        <p:nvPr/>
      </p:nvGrpSpPr>
      <p:grpSpPr>
        <a:xfrm>
          <a:off x="0" y="0"/>
          <a:ext cx="0" cy="0"/>
          <a:chOff x="0" y="0"/>
          <a:chExt cx="0" cy="0"/>
        </a:xfrm>
      </p:grpSpPr>
      <p:pic>
        <p:nvPicPr>
          <p:cNvPr id="4098" name="Picture 2" descr="Admitere 2022: UMFCD înregistrează un nou record al numărului de candidaţi  - MedicalManager.ro">
            <a:extLst>
              <a:ext uri="{FF2B5EF4-FFF2-40B4-BE49-F238E27FC236}">
                <a16:creationId xmlns:a16="http://schemas.microsoft.com/office/drawing/2014/main" id="{F1DA7ABA-81FF-FEBB-4B89-10E9E08363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DB1AA0F-45FA-3D3C-A9E7-C2390A9515B1}"/>
              </a:ext>
            </a:extLst>
          </p:cNvPr>
          <p:cNvSpPr/>
          <p:nvPr/>
        </p:nvSpPr>
        <p:spPr>
          <a:xfrm>
            <a:off x="-1" y="0"/>
            <a:ext cx="9144001" cy="5143501"/>
          </a:xfrm>
          <a:prstGeom prst="rect">
            <a:avLst/>
          </a:prstGeom>
          <a:solidFill>
            <a:srgbClr val="1F4B73">
              <a:alpha val="7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781" name="Google Shape;781;p58"/>
          <p:cNvSpPr/>
          <p:nvPr/>
        </p:nvSpPr>
        <p:spPr>
          <a:xfrm>
            <a:off x="2748350" y="1476863"/>
            <a:ext cx="3454251" cy="1924736"/>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8"/>
          <p:cNvSpPr txBox="1">
            <a:spLocks noGrp="1"/>
          </p:cNvSpPr>
          <p:nvPr>
            <p:ph type="title"/>
          </p:nvPr>
        </p:nvSpPr>
        <p:spPr>
          <a:xfrm>
            <a:off x="2713485" y="1984937"/>
            <a:ext cx="3454251" cy="896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sz="4400" b="1" dirty="0">
                <a:solidFill>
                  <a:schemeClr val="lt1"/>
                </a:solidFill>
                <a:latin typeface="Algerian" panose="04020705040A02060702" pitchFamily="82" charset="0"/>
              </a:rPr>
              <a:t>Mul</a:t>
            </a:r>
            <a:r>
              <a:rPr lang="ro-RO" sz="4400" b="1" dirty="0">
                <a:solidFill>
                  <a:schemeClr val="lt1"/>
                </a:solidFill>
                <a:latin typeface="Algerian" panose="04020705040A02060702" pitchFamily="82" charset="0"/>
              </a:rPr>
              <a:t>Ț</a:t>
            </a:r>
            <a:r>
              <a:rPr lang="es" sz="4400" b="1" dirty="0">
                <a:solidFill>
                  <a:schemeClr val="lt1"/>
                </a:solidFill>
                <a:latin typeface="Algerian" panose="04020705040A02060702" pitchFamily="82" charset="0"/>
              </a:rPr>
              <a:t>umim!</a:t>
            </a:r>
            <a:endParaRPr sz="4400" b="1" dirty="0">
              <a:solidFill>
                <a:schemeClr val="lt1"/>
              </a:solidFill>
              <a:latin typeface="Algerian" panose="04020705040A02060702" pitchFamily="82" charset="0"/>
            </a:endParaRPr>
          </a:p>
        </p:txBody>
      </p:sp>
      <p:sp>
        <p:nvSpPr>
          <p:cNvPr id="784" name="Google Shape;784;p58"/>
          <p:cNvSpPr/>
          <p:nvPr/>
        </p:nvSpPr>
        <p:spPr>
          <a:xfrm>
            <a:off x="3707281" y="4535516"/>
            <a:ext cx="403234" cy="379768"/>
          </a:xfrm>
          <a:custGeom>
            <a:avLst/>
            <a:gdLst/>
            <a:ahLst/>
            <a:cxnLst/>
            <a:rect l="l" t="t" r="r" b="b"/>
            <a:pathLst>
              <a:path w="8798" h="8286" extrusionOk="0">
                <a:moveTo>
                  <a:pt x="4327" y="1"/>
                </a:moveTo>
                <a:cubicBezTo>
                  <a:pt x="4180" y="1"/>
                  <a:pt x="4031" y="9"/>
                  <a:pt x="3883" y="25"/>
                </a:cubicBezTo>
                <a:cubicBezTo>
                  <a:pt x="2636" y="159"/>
                  <a:pt x="1517" y="851"/>
                  <a:pt x="840" y="1908"/>
                </a:cubicBezTo>
                <a:cubicBezTo>
                  <a:pt x="163" y="2963"/>
                  <a:pt x="0" y="4269"/>
                  <a:pt x="397" y="5458"/>
                </a:cubicBezTo>
                <a:cubicBezTo>
                  <a:pt x="796" y="6648"/>
                  <a:pt x="1710" y="7593"/>
                  <a:pt x="2886" y="8029"/>
                </a:cubicBezTo>
                <a:cubicBezTo>
                  <a:pt x="2901" y="8034"/>
                  <a:pt x="2917" y="8037"/>
                  <a:pt x="2932" y="8037"/>
                </a:cubicBezTo>
                <a:cubicBezTo>
                  <a:pt x="2972" y="8037"/>
                  <a:pt x="3011" y="8019"/>
                  <a:pt x="3036" y="7986"/>
                </a:cubicBezTo>
                <a:cubicBezTo>
                  <a:pt x="3053" y="7962"/>
                  <a:pt x="3063" y="7933"/>
                  <a:pt x="3063" y="7904"/>
                </a:cubicBezTo>
                <a:lnTo>
                  <a:pt x="3063" y="5540"/>
                </a:lnTo>
                <a:cubicBezTo>
                  <a:pt x="3063" y="5468"/>
                  <a:pt x="3005" y="5409"/>
                  <a:pt x="2935" y="5409"/>
                </a:cubicBezTo>
                <a:cubicBezTo>
                  <a:pt x="2934" y="5409"/>
                  <a:pt x="2933" y="5409"/>
                  <a:pt x="2932" y="5409"/>
                </a:cubicBezTo>
                <a:lnTo>
                  <a:pt x="1842" y="5409"/>
                </a:lnTo>
                <a:lnTo>
                  <a:pt x="1842" y="4449"/>
                </a:lnTo>
                <a:lnTo>
                  <a:pt x="2932" y="4449"/>
                </a:lnTo>
                <a:cubicBezTo>
                  <a:pt x="3003" y="4449"/>
                  <a:pt x="3063" y="4390"/>
                  <a:pt x="3063" y="4319"/>
                </a:cubicBezTo>
                <a:lnTo>
                  <a:pt x="3063" y="4144"/>
                </a:lnTo>
                <a:cubicBezTo>
                  <a:pt x="3063" y="3005"/>
                  <a:pt x="4142" y="2008"/>
                  <a:pt x="5374" y="2008"/>
                </a:cubicBezTo>
                <a:lnTo>
                  <a:pt x="5941" y="2008"/>
                </a:lnTo>
                <a:lnTo>
                  <a:pt x="5941" y="2966"/>
                </a:lnTo>
                <a:lnTo>
                  <a:pt x="5374" y="2966"/>
                </a:lnTo>
                <a:cubicBezTo>
                  <a:pt x="5005" y="2966"/>
                  <a:pt x="4669" y="3072"/>
                  <a:pt x="4429" y="3265"/>
                </a:cubicBezTo>
                <a:cubicBezTo>
                  <a:pt x="4163" y="3479"/>
                  <a:pt x="4021" y="3783"/>
                  <a:pt x="4021" y="4144"/>
                </a:cubicBezTo>
                <a:lnTo>
                  <a:pt x="4021" y="4319"/>
                </a:lnTo>
                <a:cubicBezTo>
                  <a:pt x="4021" y="4390"/>
                  <a:pt x="4080" y="4449"/>
                  <a:pt x="4153" y="4449"/>
                </a:cubicBezTo>
                <a:lnTo>
                  <a:pt x="4669" y="4449"/>
                </a:lnTo>
                <a:cubicBezTo>
                  <a:pt x="4739" y="4447"/>
                  <a:pt x="4795" y="4389"/>
                  <a:pt x="4795" y="4319"/>
                </a:cubicBezTo>
                <a:cubicBezTo>
                  <a:pt x="4795" y="4248"/>
                  <a:pt x="4739" y="4190"/>
                  <a:pt x="4669" y="4187"/>
                </a:cubicBezTo>
                <a:lnTo>
                  <a:pt x="4284" y="4187"/>
                </a:lnTo>
                <a:lnTo>
                  <a:pt x="4284" y="4144"/>
                </a:lnTo>
                <a:cubicBezTo>
                  <a:pt x="4284" y="3468"/>
                  <a:pt x="4871" y="3229"/>
                  <a:pt x="5374" y="3229"/>
                </a:cubicBezTo>
                <a:lnTo>
                  <a:pt x="6071" y="3229"/>
                </a:lnTo>
                <a:cubicBezTo>
                  <a:pt x="6144" y="3229"/>
                  <a:pt x="6202" y="3169"/>
                  <a:pt x="6202" y="3097"/>
                </a:cubicBezTo>
                <a:lnTo>
                  <a:pt x="6202" y="1876"/>
                </a:lnTo>
                <a:cubicBezTo>
                  <a:pt x="6202" y="1803"/>
                  <a:pt x="6144" y="1745"/>
                  <a:pt x="6071" y="1745"/>
                </a:cubicBezTo>
                <a:lnTo>
                  <a:pt x="5374" y="1745"/>
                </a:lnTo>
                <a:cubicBezTo>
                  <a:pt x="4735" y="1745"/>
                  <a:pt x="4086" y="1999"/>
                  <a:pt x="3596" y="2444"/>
                </a:cubicBezTo>
                <a:cubicBezTo>
                  <a:pt x="3083" y="2907"/>
                  <a:pt x="2800" y="3510"/>
                  <a:pt x="2800" y="4144"/>
                </a:cubicBezTo>
                <a:lnTo>
                  <a:pt x="2800" y="4187"/>
                </a:lnTo>
                <a:lnTo>
                  <a:pt x="1710" y="4187"/>
                </a:lnTo>
                <a:cubicBezTo>
                  <a:pt x="1639" y="4187"/>
                  <a:pt x="1579" y="4246"/>
                  <a:pt x="1579" y="4319"/>
                </a:cubicBezTo>
                <a:lnTo>
                  <a:pt x="1579" y="5540"/>
                </a:lnTo>
                <a:cubicBezTo>
                  <a:pt x="1579" y="5611"/>
                  <a:pt x="1639" y="5670"/>
                  <a:pt x="1710" y="5670"/>
                </a:cubicBezTo>
                <a:lnTo>
                  <a:pt x="2800" y="5670"/>
                </a:lnTo>
                <a:lnTo>
                  <a:pt x="2800" y="7714"/>
                </a:lnTo>
                <a:cubicBezTo>
                  <a:pt x="1384" y="7107"/>
                  <a:pt x="444" y="5696"/>
                  <a:pt x="444" y="4144"/>
                </a:cubicBezTo>
                <a:cubicBezTo>
                  <a:pt x="444" y="2004"/>
                  <a:pt x="2186" y="262"/>
                  <a:pt x="4327" y="262"/>
                </a:cubicBezTo>
                <a:cubicBezTo>
                  <a:pt x="6464" y="262"/>
                  <a:pt x="8209" y="2006"/>
                  <a:pt x="8209" y="4144"/>
                </a:cubicBezTo>
                <a:cubicBezTo>
                  <a:pt x="8209" y="6282"/>
                  <a:pt x="6467" y="8026"/>
                  <a:pt x="4327" y="8026"/>
                </a:cubicBezTo>
                <a:lnTo>
                  <a:pt x="4284" y="8026"/>
                </a:lnTo>
                <a:lnTo>
                  <a:pt x="4284" y="5670"/>
                </a:lnTo>
                <a:lnTo>
                  <a:pt x="6071" y="5670"/>
                </a:lnTo>
                <a:cubicBezTo>
                  <a:pt x="6144" y="5670"/>
                  <a:pt x="6202" y="5611"/>
                  <a:pt x="6202" y="5538"/>
                </a:cubicBezTo>
                <a:lnTo>
                  <a:pt x="6202" y="4318"/>
                </a:lnTo>
                <a:cubicBezTo>
                  <a:pt x="6202" y="4245"/>
                  <a:pt x="6144" y="4187"/>
                  <a:pt x="6071" y="4187"/>
                </a:cubicBezTo>
                <a:lnTo>
                  <a:pt x="5307" y="4187"/>
                </a:lnTo>
                <a:cubicBezTo>
                  <a:pt x="5305" y="4187"/>
                  <a:pt x="5303" y="4187"/>
                  <a:pt x="5302" y="4187"/>
                </a:cubicBezTo>
                <a:cubicBezTo>
                  <a:pt x="5229" y="4187"/>
                  <a:pt x="5171" y="4245"/>
                  <a:pt x="5171" y="4318"/>
                </a:cubicBezTo>
                <a:cubicBezTo>
                  <a:pt x="5171" y="4390"/>
                  <a:pt x="5229" y="4448"/>
                  <a:pt x="5302" y="4448"/>
                </a:cubicBezTo>
                <a:cubicBezTo>
                  <a:pt x="5303" y="4448"/>
                  <a:pt x="5305" y="4448"/>
                  <a:pt x="5307" y="4448"/>
                </a:cubicBezTo>
                <a:lnTo>
                  <a:pt x="5941" y="4448"/>
                </a:lnTo>
                <a:lnTo>
                  <a:pt x="5941" y="5408"/>
                </a:lnTo>
                <a:lnTo>
                  <a:pt x="4153" y="5408"/>
                </a:lnTo>
                <a:cubicBezTo>
                  <a:pt x="4080" y="5408"/>
                  <a:pt x="4023" y="5466"/>
                  <a:pt x="4023" y="5538"/>
                </a:cubicBezTo>
                <a:lnTo>
                  <a:pt x="4023" y="8151"/>
                </a:lnTo>
                <a:cubicBezTo>
                  <a:pt x="4023" y="8221"/>
                  <a:pt x="4078" y="8279"/>
                  <a:pt x="4148" y="8282"/>
                </a:cubicBezTo>
                <a:cubicBezTo>
                  <a:pt x="4212" y="8285"/>
                  <a:pt x="4272" y="8286"/>
                  <a:pt x="4328" y="8286"/>
                </a:cubicBezTo>
                <a:cubicBezTo>
                  <a:pt x="6004" y="8286"/>
                  <a:pt x="7514" y="7276"/>
                  <a:pt x="8157" y="5728"/>
                </a:cubicBezTo>
                <a:cubicBezTo>
                  <a:pt x="8797" y="4180"/>
                  <a:pt x="8443" y="2398"/>
                  <a:pt x="7257" y="1213"/>
                </a:cubicBezTo>
                <a:cubicBezTo>
                  <a:pt x="6476" y="433"/>
                  <a:pt x="5420" y="1"/>
                  <a:pt x="4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58"/>
          <p:cNvGrpSpPr/>
          <p:nvPr/>
        </p:nvGrpSpPr>
        <p:grpSpPr>
          <a:xfrm>
            <a:off x="4217328" y="4537795"/>
            <a:ext cx="400164" cy="379860"/>
            <a:chOff x="2841214" y="540046"/>
            <a:chExt cx="400164" cy="379860"/>
          </a:xfrm>
        </p:grpSpPr>
        <p:sp>
          <p:nvSpPr>
            <p:cNvPr id="789" name="Google Shape;789;p58"/>
            <p:cNvSpPr/>
            <p:nvPr/>
          </p:nvSpPr>
          <p:spPr>
            <a:xfrm>
              <a:off x="2949377" y="691933"/>
              <a:ext cx="52020" cy="132043"/>
            </a:xfrm>
            <a:custGeom>
              <a:avLst/>
              <a:gdLst/>
              <a:ahLst/>
              <a:cxnLst/>
              <a:rect l="l" t="t" r="r" b="b"/>
              <a:pathLst>
                <a:path w="1135" h="2881" extrusionOk="0">
                  <a:moveTo>
                    <a:pt x="873" y="262"/>
                  </a:moveTo>
                  <a:lnTo>
                    <a:pt x="873" y="2618"/>
                  </a:lnTo>
                  <a:lnTo>
                    <a:pt x="262" y="2618"/>
                  </a:lnTo>
                  <a:lnTo>
                    <a:pt x="262" y="262"/>
                  </a:lnTo>
                  <a:close/>
                  <a:moveTo>
                    <a:pt x="131" y="1"/>
                  </a:moveTo>
                  <a:cubicBezTo>
                    <a:pt x="58" y="1"/>
                    <a:pt x="1" y="60"/>
                    <a:pt x="1" y="131"/>
                  </a:cubicBezTo>
                  <a:lnTo>
                    <a:pt x="1" y="2749"/>
                  </a:lnTo>
                  <a:cubicBezTo>
                    <a:pt x="1" y="2821"/>
                    <a:pt x="58" y="2880"/>
                    <a:pt x="131" y="2880"/>
                  </a:cubicBezTo>
                  <a:lnTo>
                    <a:pt x="1003" y="2880"/>
                  </a:lnTo>
                  <a:cubicBezTo>
                    <a:pt x="1076" y="2880"/>
                    <a:pt x="1134" y="2821"/>
                    <a:pt x="1134" y="2749"/>
                  </a:cubicBezTo>
                  <a:lnTo>
                    <a:pt x="1134" y="131"/>
                  </a:lnTo>
                  <a:cubicBezTo>
                    <a:pt x="1134" y="60"/>
                    <a:pt x="1076" y="1"/>
                    <a:pt x="10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8"/>
            <p:cNvSpPr/>
            <p:nvPr/>
          </p:nvSpPr>
          <p:spPr>
            <a:xfrm>
              <a:off x="2939019" y="620022"/>
              <a:ext cx="62378" cy="59995"/>
            </a:xfrm>
            <a:custGeom>
              <a:avLst/>
              <a:gdLst/>
              <a:ahLst/>
              <a:cxnLst/>
              <a:rect l="l" t="t" r="r" b="b"/>
              <a:pathLst>
                <a:path w="1361" h="1309" extrusionOk="0">
                  <a:moveTo>
                    <a:pt x="704" y="261"/>
                  </a:moveTo>
                  <a:cubicBezTo>
                    <a:pt x="906" y="261"/>
                    <a:pt x="1099" y="418"/>
                    <a:pt x="1099" y="654"/>
                  </a:cubicBezTo>
                  <a:cubicBezTo>
                    <a:pt x="1099" y="871"/>
                    <a:pt x="923" y="1046"/>
                    <a:pt x="706" y="1046"/>
                  </a:cubicBezTo>
                  <a:cubicBezTo>
                    <a:pt x="356" y="1046"/>
                    <a:pt x="181" y="623"/>
                    <a:pt x="429" y="377"/>
                  </a:cubicBezTo>
                  <a:cubicBezTo>
                    <a:pt x="509" y="297"/>
                    <a:pt x="607" y="261"/>
                    <a:pt x="704" y="261"/>
                  </a:cubicBezTo>
                  <a:close/>
                  <a:moveTo>
                    <a:pt x="706" y="0"/>
                  </a:moveTo>
                  <a:cubicBezTo>
                    <a:pt x="442" y="0"/>
                    <a:pt x="202" y="159"/>
                    <a:pt x="101" y="404"/>
                  </a:cubicBezTo>
                  <a:cubicBezTo>
                    <a:pt x="0" y="648"/>
                    <a:pt x="56" y="929"/>
                    <a:pt x="243" y="1116"/>
                  </a:cubicBezTo>
                  <a:cubicBezTo>
                    <a:pt x="368" y="1241"/>
                    <a:pt x="536" y="1308"/>
                    <a:pt x="707" y="1308"/>
                  </a:cubicBezTo>
                  <a:cubicBezTo>
                    <a:pt x="791" y="1308"/>
                    <a:pt x="876" y="1292"/>
                    <a:pt x="956" y="1259"/>
                  </a:cubicBezTo>
                  <a:cubicBezTo>
                    <a:pt x="1201" y="1158"/>
                    <a:pt x="1360" y="918"/>
                    <a:pt x="1360" y="654"/>
                  </a:cubicBezTo>
                  <a:cubicBezTo>
                    <a:pt x="1360" y="292"/>
                    <a:pt x="1067" y="0"/>
                    <a:pt x="7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8"/>
            <p:cNvSpPr/>
            <p:nvPr/>
          </p:nvSpPr>
          <p:spPr>
            <a:xfrm>
              <a:off x="3029353" y="691933"/>
              <a:ext cx="140018" cy="132043"/>
            </a:xfrm>
            <a:custGeom>
              <a:avLst/>
              <a:gdLst/>
              <a:ahLst/>
              <a:cxnLst/>
              <a:rect l="l" t="t" r="r" b="b"/>
              <a:pathLst>
                <a:path w="3055" h="2881" extrusionOk="0">
                  <a:moveTo>
                    <a:pt x="131" y="1"/>
                  </a:moveTo>
                  <a:cubicBezTo>
                    <a:pt x="58" y="1"/>
                    <a:pt x="0" y="60"/>
                    <a:pt x="0" y="131"/>
                  </a:cubicBezTo>
                  <a:lnTo>
                    <a:pt x="0" y="2749"/>
                  </a:lnTo>
                  <a:cubicBezTo>
                    <a:pt x="0" y="2821"/>
                    <a:pt x="58" y="2880"/>
                    <a:pt x="131" y="2880"/>
                  </a:cubicBezTo>
                  <a:lnTo>
                    <a:pt x="1003" y="2880"/>
                  </a:lnTo>
                  <a:cubicBezTo>
                    <a:pt x="1076" y="2880"/>
                    <a:pt x="1134" y="2821"/>
                    <a:pt x="1134" y="2749"/>
                  </a:cubicBezTo>
                  <a:lnTo>
                    <a:pt x="1134" y="1810"/>
                  </a:lnTo>
                  <a:cubicBezTo>
                    <a:pt x="1134" y="1502"/>
                    <a:pt x="1202" y="1135"/>
                    <a:pt x="1527" y="1135"/>
                  </a:cubicBezTo>
                  <a:cubicBezTo>
                    <a:pt x="1769" y="1135"/>
                    <a:pt x="1867" y="1339"/>
                    <a:pt x="1902" y="1570"/>
                  </a:cubicBezTo>
                  <a:cubicBezTo>
                    <a:pt x="1913" y="1635"/>
                    <a:pt x="1970" y="1681"/>
                    <a:pt x="2032" y="1681"/>
                  </a:cubicBezTo>
                  <a:cubicBezTo>
                    <a:pt x="2039" y="1681"/>
                    <a:pt x="2045" y="1680"/>
                    <a:pt x="2052" y="1679"/>
                  </a:cubicBezTo>
                  <a:cubicBezTo>
                    <a:pt x="2123" y="1667"/>
                    <a:pt x="2172" y="1600"/>
                    <a:pt x="2161" y="1529"/>
                  </a:cubicBezTo>
                  <a:cubicBezTo>
                    <a:pt x="2095" y="1109"/>
                    <a:pt x="1871" y="873"/>
                    <a:pt x="1527" y="873"/>
                  </a:cubicBezTo>
                  <a:cubicBezTo>
                    <a:pt x="1111" y="873"/>
                    <a:pt x="872" y="1214"/>
                    <a:pt x="872" y="1809"/>
                  </a:cubicBezTo>
                  <a:lnTo>
                    <a:pt x="872" y="2616"/>
                  </a:lnTo>
                  <a:lnTo>
                    <a:pt x="261" y="2616"/>
                  </a:lnTo>
                  <a:lnTo>
                    <a:pt x="261" y="260"/>
                  </a:lnTo>
                  <a:lnTo>
                    <a:pt x="697" y="260"/>
                  </a:lnTo>
                  <a:lnTo>
                    <a:pt x="697" y="433"/>
                  </a:lnTo>
                  <a:cubicBezTo>
                    <a:pt x="697" y="473"/>
                    <a:pt x="715" y="512"/>
                    <a:pt x="746" y="538"/>
                  </a:cubicBezTo>
                  <a:cubicBezTo>
                    <a:pt x="770" y="557"/>
                    <a:pt x="799" y="567"/>
                    <a:pt x="829" y="567"/>
                  </a:cubicBezTo>
                  <a:cubicBezTo>
                    <a:pt x="858" y="567"/>
                    <a:pt x="887" y="557"/>
                    <a:pt x="910" y="538"/>
                  </a:cubicBezTo>
                  <a:cubicBezTo>
                    <a:pt x="1132" y="359"/>
                    <a:pt x="1410" y="260"/>
                    <a:pt x="1696" y="260"/>
                  </a:cubicBezTo>
                  <a:cubicBezTo>
                    <a:pt x="1698" y="260"/>
                    <a:pt x="1700" y="260"/>
                    <a:pt x="1702" y="260"/>
                  </a:cubicBezTo>
                  <a:cubicBezTo>
                    <a:pt x="2454" y="260"/>
                    <a:pt x="2792" y="896"/>
                    <a:pt x="2792" y="1526"/>
                  </a:cubicBezTo>
                  <a:lnTo>
                    <a:pt x="2792" y="2616"/>
                  </a:lnTo>
                  <a:lnTo>
                    <a:pt x="2181" y="2616"/>
                  </a:lnTo>
                  <a:lnTo>
                    <a:pt x="2181" y="2185"/>
                  </a:lnTo>
                  <a:cubicBezTo>
                    <a:pt x="2181" y="2113"/>
                    <a:pt x="2123" y="2055"/>
                    <a:pt x="2050" y="2055"/>
                  </a:cubicBezTo>
                  <a:cubicBezTo>
                    <a:pt x="1979" y="2055"/>
                    <a:pt x="1920" y="2113"/>
                    <a:pt x="1920" y="2185"/>
                  </a:cubicBezTo>
                  <a:lnTo>
                    <a:pt x="1920" y="2747"/>
                  </a:lnTo>
                  <a:cubicBezTo>
                    <a:pt x="1920" y="2819"/>
                    <a:pt x="1979" y="2877"/>
                    <a:pt x="2050" y="2877"/>
                  </a:cubicBezTo>
                  <a:lnTo>
                    <a:pt x="2923" y="2877"/>
                  </a:lnTo>
                  <a:cubicBezTo>
                    <a:pt x="2995" y="2877"/>
                    <a:pt x="3055" y="2819"/>
                    <a:pt x="3055" y="2747"/>
                  </a:cubicBezTo>
                  <a:lnTo>
                    <a:pt x="3055" y="1526"/>
                  </a:lnTo>
                  <a:cubicBezTo>
                    <a:pt x="3053" y="629"/>
                    <a:pt x="2497" y="1"/>
                    <a:pt x="1700" y="1"/>
                  </a:cubicBezTo>
                  <a:cubicBezTo>
                    <a:pt x="1442" y="1"/>
                    <a:pt x="1186" y="68"/>
                    <a:pt x="960" y="193"/>
                  </a:cubicBezTo>
                  <a:lnTo>
                    <a:pt x="960" y="131"/>
                  </a:lnTo>
                  <a:cubicBezTo>
                    <a:pt x="960" y="60"/>
                    <a:pt x="901" y="1"/>
                    <a:pt x="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8"/>
            <p:cNvSpPr/>
            <p:nvPr/>
          </p:nvSpPr>
          <p:spPr>
            <a:xfrm>
              <a:off x="2841214" y="540046"/>
              <a:ext cx="400164" cy="379860"/>
            </a:xfrm>
            <a:custGeom>
              <a:avLst/>
              <a:gdLst/>
              <a:ahLst/>
              <a:cxnLst/>
              <a:rect l="l" t="t" r="r" b="b"/>
              <a:pathLst>
                <a:path w="8731" h="8288" extrusionOk="0">
                  <a:moveTo>
                    <a:pt x="4584" y="262"/>
                  </a:moveTo>
                  <a:cubicBezTo>
                    <a:pt x="6725" y="262"/>
                    <a:pt x="8467" y="2004"/>
                    <a:pt x="8467" y="4144"/>
                  </a:cubicBezTo>
                  <a:cubicBezTo>
                    <a:pt x="8467" y="6284"/>
                    <a:pt x="6725" y="8026"/>
                    <a:pt x="4584" y="8026"/>
                  </a:cubicBezTo>
                  <a:cubicBezTo>
                    <a:pt x="2444" y="8026"/>
                    <a:pt x="703" y="6284"/>
                    <a:pt x="703" y="4144"/>
                  </a:cubicBezTo>
                  <a:cubicBezTo>
                    <a:pt x="703" y="2004"/>
                    <a:pt x="2444" y="262"/>
                    <a:pt x="4584" y="262"/>
                  </a:cubicBezTo>
                  <a:close/>
                  <a:moveTo>
                    <a:pt x="4584" y="0"/>
                  </a:moveTo>
                  <a:cubicBezTo>
                    <a:pt x="3787" y="0"/>
                    <a:pt x="2985" y="230"/>
                    <a:pt x="2283" y="699"/>
                  </a:cubicBezTo>
                  <a:cubicBezTo>
                    <a:pt x="640" y="1796"/>
                    <a:pt x="1" y="3903"/>
                    <a:pt x="757" y="5728"/>
                  </a:cubicBezTo>
                  <a:cubicBezTo>
                    <a:pt x="1408" y="7300"/>
                    <a:pt x="2936" y="8288"/>
                    <a:pt x="4584" y="8288"/>
                  </a:cubicBezTo>
                  <a:cubicBezTo>
                    <a:pt x="4852" y="8288"/>
                    <a:pt x="5123" y="8262"/>
                    <a:pt x="5393" y="8208"/>
                  </a:cubicBezTo>
                  <a:cubicBezTo>
                    <a:pt x="7332" y="7822"/>
                    <a:pt x="8728" y="6120"/>
                    <a:pt x="8728" y="4144"/>
                  </a:cubicBezTo>
                  <a:cubicBezTo>
                    <a:pt x="8731" y="3044"/>
                    <a:pt x="8294" y="1989"/>
                    <a:pt x="7515" y="1213"/>
                  </a:cubicBezTo>
                  <a:cubicBezTo>
                    <a:pt x="6714" y="413"/>
                    <a:pt x="5653" y="0"/>
                    <a:pt x="45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Google Shape;45;p1">
            <a:extLst>
              <a:ext uri="{FF2B5EF4-FFF2-40B4-BE49-F238E27FC236}">
                <a16:creationId xmlns:a16="http://schemas.microsoft.com/office/drawing/2014/main" id="{DC2C5B98-9DDB-C0AD-DD2C-326B118202EA}"/>
              </a:ext>
            </a:extLst>
          </p:cNvPr>
          <p:cNvPicPr preferRelativeResize="0"/>
          <p:nvPr/>
        </p:nvPicPr>
        <p:blipFill>
          <a:blip r:embed="rId5">
            <a:alphaModFix/>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374918" y="318344"/>
            <a:ext cx="1834827" cy="658690"/>
          </a:xfrm>
          <a:prstGeom prst="rect">
            <a:avLst/>
          </a:prstGeom>
          <a:noFill/>
          <a:ln>
            <a:noFill/>
          </a:ln>
        </p:spPr>
      </p:pic>
      <p:pic>
        <p:nvPicPr>
          <p:cNvPr id="7" name="Google Shape;46;p1">
            <a:extLst>
              <a:ext uri="{FF2B5EF4-FFF2-40B4-BE49-F238E27FC236}">
                <a16:creationId xmlns:a16="http://schemas.microsoft.com/office/drawing/2014/main" id="{214EBFFA-C490-8530-3748-795CEAE84DFF}"/>
              </a:ext>
            </a:extLst>
          </p:cNvPr>
          <p:cNvPicPr preferRelativeResize="0"/>
          <p:nvPr/>
        </p:nvPicPr>
        <p:blipFill>
          <a:blip r:embed="rId7">
            <a:alphaModFix/>
          </a:blip>
          <a:stretch>
            <a:fillRect/>
          </a:stretch>
        </p:blipFill>
        <p:spPr>
          <a:xfrm>
            <a:off x="7861904" y="194100"/>
            <a:ext cx="907178" cy="907178"/>
          </a:xfrm>
          <a:prstGeom prst="rect">
            <a:avLst/>
          </a:prstGeom>
          <a:noFill/>
          <a:ln>
            <a:noFill/>
          </a:ln>
        </p:spPr>
      </p:pic>
      <p:pic>
        <p:nvPicPr>
          <p:cNvPr id="9" name="Picture 8">
            <a:extLst>
              <a:ext uri="{FF2B5EF4-FFF2-40B4-BE49-F238E27FC236}">
                <a16:creationId xmlns:a16="http://schemas.microsoft.com/office/drawing/2014/main" id="{87A9A663-90CF-D9AA-D744-26068D8AA4EA}"/>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4724305" y="4479215"/>
            <a:ext cx="492369" cy="492369"/>
          </a:xfrm>
          <a:prstGeom prst="rect">
            <a:avLst/>
          </a:prstGeom>
        </p:spPr>
      </p:pic>
      <p:sp>
        <p:nvSpPr>
          <p:cNvPr id="11" name="Google Shape;781;p58">
            <a:extLst>
              <a:ext uri="{FF2B5EF4-FFF2-40B4-BE49-F238E27FC236}">
                <a16:creationId xmlns:a16="http://schemas.microsoft.com/office/drawing/2014/main" id="{7079864B-4060-4C99-A1D1-391D2A86D1AB}"/>
              </a:ext>
            </a:extLst>
          </p:cNvPr>
          <p:cNvSpPr/>
          <p:nvPr/>
        </p:nvSpPr>
        <p:spPr>
          <a:xfrm>
            <a:off x="2338567" y="1101278"/>
            <a:ext cx="1028631" cy="896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1;p58">
            <a:extLst>
              <a:ext uri="{FF2B5EF4-FFF2-40B4-BE49-F238E27FC236}">
                <a16:creationId xmlns:a16="http://schemas.microsoft.com/office/drawing/2014/main" id="{21F4A3E5-1062-606B-BAAF-89675DBD3C67}"/>
              </a:ext>
            </a:extLst>
          </p:cNvPr>
          <p:cNvSpPr/>
          <p:nvPr/>
        </p:nvSpPr>
        <p:spPr>
          <a:xfrm>
            <a:off x="5583753" y="2836800"/>
            <a:ext cx="1028631" cy="896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3D8695CA-CCB8-C1C4-5452-5F6828E8011F}"/>
              </a:ext>
            </a:extLst>
          </p:cNvPr>
          <p:cNvSpPr txBox="1"/>
          <p:nvPr/>
        </p:nvSpPr>
        <p:spPr>
          <a:xfrm>
            <a:off x="2209745" y="3756864"/>
            <a:ext cx="4572000" cy="738664"/>
          </a:xfrm>
          <a:prstGeom prst="rect">
            <a:avLst/>
          </a:prstGeom>
          <a:noFill/>
        </p:spPr>
        <p:txBody>
          <a:bodyPr wrap="square">
            <a:spAutoFit/>
          </a:bodyPr>
          <a:lstStyle/>
          <a:p>
            <a:pPr algn="ctr"/>
            <a:r>
              <a:rPr lang="en-US" sz="1400" b="1" dirty="0" err="1">
                <a:solidFill>
                  <a:schemeClr val="lt1"/>
                </a:solidFill>
                <a:latin typeface="Algerian" panose="04020705040A02060702" pitchFamily="82" charset="0"/>
                <a:ea typeface="Lora"/>
                <a:cs typeface="Times New Roman" panose="02020603050405020304" pitchFamily="18" charset="0"/>
                <a:sym typeface="Lora"/>
              </a:rPr>
              <a:t>Comunitatea</a:t>
            </a:r>
            <a:r>
              <a:rPr lang="en-US" sz="1400" b="1" dirty="0">
                <a:solidFill>
                  <a:schemeClr val="lt1"/>
                </a:solidFill>
                <a:latin typeface="Algerian" panose="04020705040A02060702" pitchFamily="82" charset="0"/>
                <a:ea typeface="Lora"/>
                <a:cs typeface="Times New Roman" panose="02020603050405020304" pitchFamily="18" charset="0"/>
                <a:sym typeface="Lora"/>
              </a:rPr>
              <a:t> Alumni</a:t>
            </a:r>
          </a:p>
          <a:p>
            <a:pPr algn="ctr"/>
            <a:r>
              <a:rPr lang="en-US" sz="1400" b="1" dirty="0" err="1">
                <a:solidFill>
                  <a:schemeClr val="lt1"/>
                </a:solidFill>
                <a:latin typeface="Algerian" panose="04020705040A02060702" pitchFamily="82" charset="0"/>
                <a:ea typeface="Lora Medium"/>
                <a:cs typeface="Times New Roman" panose="02020603050405020304" pitchFamily="18" charset="0"/>
                <a:sym typeface="Lora Medium"/>
              </a:rPr>
              <a:t>Universitatea</a:t>
            </a:r>
            <a:r>
              <a:rPr lang="en-US" sz="1400" b="1" dirty="0">
                <a:solidFill>
                  <a:schemeClr val="lt1"/>
                </a:solidFill>
                <a:latin typeface="Algerian" panose="04020705040A02060702" pitchFamily="82" charset="0"/>
                <a:ea typeface="Lora Medium"/>
                <a:cs typeface="Times New Roman" panose="02020603050405020304" pitchFamily="18" charset="0"/>
                <a:sym typeface="Lora Medium"/>
              </a:rPr>
              <a:t> de </a:t>
            </a:r>
            <a:r>
              <a:rPr lang="en-US" sz="1400" b="1" dirty="0" err="1">
                <a:solidFill>
                  <a:schemeClr val="lt1"/>
                </a:solidFill>
                <a:latin typeface="Algerian" panose="04020705040A02060702" pitchFamily="82" charset="0"/>
                <a:ea typeface="Lora Medium"/>
                <a:cs typeface="Times New Roman" panose="02020603050405020304" pitchFamily="18" charset="0"/>
                <a:sym typeface="Lora Medium"/>
              </a:rPr>
              <a:t>Medicină</a:t>
            </a:r>
            <a:r>
              <a:rPr lang="en-US" sz="1400" b="1" dirty="0">
                <a:solidFill>
                  <a:schemeClr val="lt1"/>
                </a:solidFill>
                <a:latin typeface="Algerian" panose="04020705040A02060702" pitchFamily="82" charset="0"/>
                <a:ea typeface="Lora Medium"/>
                <a:cs typeface="Times New Roman" panose="02020603050405020304" pitchFamily="18" charset="0"/>
                <a:sym typeface="Lora Medium"/>
              </a:rPr>
              <a:t> </a:t>
            </a:r>
            <a:r>
              <a:rPr lang="en-US" sz="1400" b="1" dirty="0" err="1">
                <a:solidFill>
                  <a:schemeClr val="lt1"/>
                </a:solidFill>
                <a:latin typeface="Algerian" panose="04020705040A02060702" pitchFamily="82" charset="0"/>
                <a:ea typeface="Lora Medium"/>
                <a:cs typeface="Times New Roman" panose="02020603050405020304" pitchFamily="18" charset="0"/>
                <a:sym typeface="Lora Medium"/>
              </a:rPr>
              <a:t>și</a:t>
            </a:r>
            <a:r>
              <a:rPr lang="en-US" sz="1400" b="1" dirty="0">
                <a:solidFill>
                  <a:schemeClr val="lt1"/>
                </a:solidFill>
                <a:latin typeface="Algerian" panose="04020705040A02060702" pitchFamily="82" charset="0"/>
                <a:ea typeface="Lora Medium"/>
                <a:cs typeface="Times New Roman" panose="02020603050405020304" pitchFamily="18" charset="0"/>
                <a:sym typeface="Lora Medium"/>
              </a:rPr>
              <a:t> </a:t>
            </a:r>
            <a:r>
              <a:rPr lang="en-US" sz="1400" b="1" dirty="0" err="1">
                <a:solidFill>
                  <a:schemeClr val="lt1"/>
                </a:solidFill>
                <a:latin typeface="Algerian" panose="04020705040A02060702" pitchFamily="82" charset="0"/>
                <a:ea typeface="Lora Medium"/>
                <a:cs typeface="Times New Roman" panose="02020603050405020304" pitchFamily="18" charset="0"/>
                <a:sym typeface="Lora Medium"/>
              </a:rPr>
              <a:t>Farmacie</a:t>
            </a:r>
            <a:r>
              <a:rPr lang="en-US" sz="1400" b="1" dirty="0">
                <a:solidFill>
                  <a:schemeClr val="lt1"/>
                </a:solidFill>
                <a:latin typeface="Algerian" panose="04020705040A02060702" pitchFamily="82" charset="0"/>
                <a:ea typeface="Lora Medium"/>
                <a:cs typeface="Times New Roman" panose="02020603050405020304" pitchFamily="18" charset="0"/>
                <a:sym typeface="Lora Medium"/>
              </a:rPr>
              <a:t> „Carol Davila” din </a:t>
            </a:r>
            <a:r>
              <a:rPr lang="en-US" sz="1400" b="1" dirty="0" err="1">
                <a:solidFill>
                  <a:schemeClr val="lt1"/>
                </a:solidFill>
                <a:latin typeface="Algerian" panose="04020705040A02060702" pitchFamily="82" charset="0"/>
                <a:ea typeface="Lora Medium"/>
                <a:cs typeface="Times New Roman" panose="02020603050405020304" pitchFamily="18" charset="0"/>
                <a:sym typeface="Lora Medium"/>
              </a:rPr>
              <a:t>București</a:t>
            </a:r>
            <a:endParaRPr lang="en-US" sz="1400" b="1" dirty="0">
              <a:latin typeface="Algerian" panose="04020705040A02060702" pitchFamily="82" charset="0"/>
              <a:ea typeface="Lora Medium"/>
              <a:cs typeface="Times New Roman" panose="02020603050405020304" pitchFamily="18" charset="0"/>
              <a:sym typeface="Lora Medium"/>
            </a:endParaRPr>
          </a:p>
        </p:txBody>
      </p:sp>
      <p:sp>
        <p:nvSpPr>
          <p:cNvPr id="18" name="TextBox 17">
            <a:extLst>
              <a:ext uri="{FF2B5EF4-FFF2-40B4-BE49-F238E27FC236}">
                <a16:creationId xmlns:a16="http://schemas.microsoft.com/office/drawing/2014/main" id="{6431E44B-5771-41D7-9547-EBB67FC09EE0}"/>
              </a:ext>
            </a:extLst>
          </p:cNvPr>
          <p:cNvSpPr txBox="1"/>
          <p:nvPr/>
        </p:nvSpPr>
        <p:spPr>
          <a:xfrm>
            <a:off x="310877" y="4750140"/>
            <a:ext cx="1635071" cy="254511"/>
          </a:xfrm>
          <a:prstGeom prst="rect">
            <a:avLst/>
          </a:prstGeom>
          <a:noFill/>
        </p:spPr>
        <p:txBody>
          <a:bodyPr wrap="square" rtlCol="0">
            <a:spAutoFit/>
          </a:bodyPr>
          <a:lstStyle/>
          <a:p>
            <a:r>
              <a:rPr lang="ro-RO" sz="1000" dirty="0">
                <a:solidFill>
                  <a:schemeClr val="bg1"/>
                </a:solidFill>
                <a:latin typeface="Algerian" panose="04020705040A02060702" pitchFamily="82" charset="0"/>
              </a:rPr>
              <a:t>CNFIS-FDI-2024-F-0010</a:t>
            </a:r>
            <a:endParaRPr lang="en-GB" sz="1000" dirty="0">
              <a:solidFill>
                <a:schemeClr val="bg1"/>
              </a:solidFill>
              <a:latin typeface="Algerian" panose="04020705040A02060702" pitchFamily="8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7E80F0-2E25-2417-518E-A668DF5262E7}"/>
              </a:ext>
            </a:extLst>
          </p:cNvPr>
          <p:cNvSpPr/>
          <p:nvPr/>
        </p:nvSpPr>
        <p:spPr>
          <a:xfrm>
            <a:off x="2551807" y="695767"/>
            <a:ext cx="4040372" cy="3751963"/>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5" name="Picture 4">
            <a:extLst>
              <a:ext uri="{FF2B5EF4-FFF2-40B4-BE49-F238E27FC236}">
                <a16:creationId xmlns:a16="http://schemas.microsoft.com/office/drawing/2014/main" id="{32BD8D35-B82B-676D-AE81-AC4F6BD706FD}"/>
              </a:ext>
            </a:extLst>
          </p:cNvPr>
          <p:cNvPicPr>
            <a:picLocks noChangeAspect="1"/>
          </p:cNvPicPr>
          <p:nvPr/>
        </p:nvPicPr>
        <p:blipFill>
          <a:blip r:embed="rId2"/>
          <a:stretch>
            <a:fill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689F3A06-1255-A1E6-4B27-E8E2E78B88E6}"/>
              </a:ext>
            </a:extLst>
          </p:cNvPr>
          <p:cNvSpPr/>
          <p:nvPr/>
        </p:nvSpPr>
        <p:spPr>
          <a:xfrm>
            <a:off x="-8" y="-3"/>
            <a:ext cx="9144001" cy="5143501"/>
          </a:xfrm>
          <a:prstGeom prst="rect">
            <a:avLst/>
          </a:prstGeom>
          <a:solidFill>
            <a:srgbClr val="1F4B73">
              <a:alpha val="7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dirty="0">
              <a:latin typeface="Algerian" panose="04020705040A02060702" pitchFamily="82" charset="0"/>
            </a:endParaRPr>
          </a:p>
        </p:txBody>
      </p:sp>
      <p:sp>
        <p:nvSpPr>
          <p:cNvPr id="8" name="Google Shape;185;p32">
            <a:extLst>
              <a:ext uri="{FF2B5EF4-FFF2-40B4-BE49-F238E27FC236}">
                <a16:creationId xmlns:a16="http://schemas.microsoft.com/office/drawing/2014/main" id="{79C86C85-483B-2437-49BD-ED3C5BF860E9}"/>
              </a:ext>
            </a:extLst>
          </p:cNvPr>
          <p:cNvSpPr txBox="1">
            <a:spLocks/>
          </p:cNvSpPr>
          <p:nvPr/>
        </p:nvSpPr>
        <p:spPr>
          <a:xfrm>
            <a:off x="2551800" y="939846"/>
            <a:ext cx="4040372" cy="233859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800" b="1" dirty="0" err="1">
                <a:solidFill>
                  <a:schemeClr val="bg1"/>
                </a:solidFill>
                <a:latin typeface="Algerian" panose="04020705040A02060702" pitchFamily="82" charset="0"/>
                <a:cs typeface="Times New Roman" panose="02020603050405020304" pitchFamily="18" charset="0"/>
              </a:rPr>
              <a:t>Situa</a:t>
            </a:r>
            <a:r>
              <a:rPr lang="ro-RO" sz="2800" b="1" dirty="0">
                <a:solidFill>
                  <a:schemeClr val="bg1"/>
                </a:solidFill>
                <a:latin typeface="Algerian" panose="04020705040A02060702" pitchFamily="82" charset="0"/>
                <a:cs typeface="Times New Roman" panose="02020603050405020304" pitchFamily="18" charset="0"/>
              </a:rPr>
              <a:t>Ț</a:t>
            </a:r>
            <a:r>
              <a:rPr lang="en-GB" sz="2800" b="1" dirty="0" err="1">
                <a:solidFill>
                  <a:schemeClr val="bg1"/>
                </a:solidFill>
                <a:latin typeface="Algerian" panose="04020705040A02060702" pitchFamily="82" charset="0"/>
                <a:cs typeface="Times New Roman" panose="02020603050405020304" pitchFamily="18" charset="0"/>
              </a:rPr>
              <a:t>ia</a:t>
            </a:r>
            <a:r>
              <a:rPr lang="en-GB" sz="2800" b="1" dirty="0">
                <a:solidFill>
                  <a:schemeClr val="bg1"/>
                </a:solidFill>
                <a:latin typeface="Algerian" panose="04020705040A02060702" pitchFamily="82" charset="0"/>
                <a:cs typeface="Times New Roman" panose="02020603050405020304" pitchFamily="18" charset="0"/>
              </a:rPr>
              <a:t> </a:t>
            </a:r>
            <a:r>
              <a:rPr lang="en-GB" sz="2800" b="1" dirty="0" err="1">
                <a:solidFill>
                  <a:schemeClr val="bg1"/>
                </a:solidFill>
                <a:latin typeface="Algerian" panose="04020705040A02060702" pitchFamily="82" charset="0"/>
                <a:cs typeface="Times New Roman" panose="02020603050405020304" pitchFamily="18" charset="0"/>
              </a:rPr>
              <a:t>îndeplinirii</a:t>
            </a:r>
            <a:r>
              <a:rPr lang="en-GB" sz="2800" b="1" dirty="0">
                <a:solidFill>
                  <a:schemeClr val="bg1"/>
                </a:solidFill>
                <a:latin typeface="Algerian" panose="04020705040A02060702" pitchFamily="82" charset="0"/>
                <a:cs typeface="Times New Roman" panose="02020603050405020304" pitchFamily="18" charset="0"/>
              </a:rPr>
              <a:t> </a:t>
            </a:r>
            <a:br>
              <a:rPr lang="en-GB" sz="2800" b="1" dirty="0">
                <a:solidFill>
                  <a:schemeClr val="bg1"/>
                </a:solidFill>
                <a:latin typeface="Algerian" panose="04020705040A02060702" pitchFamily="82" charset="0"/>
                <a:cs typeface="Times New Roman" panose="02020603050405020304" pitchFamily="18" charset="0"/>
              </a:rPr>
            </a:br>
            <a:r>
              <a:rPr lang="en-GB" sz="2800" b="1" dirty="0" err="1">
                <a:solidFill>
                  <a:schemeClr val="bg1"/>
                </a:solidFill>
                <a:latin typeface="Algerian" panose="04020705040A02060702" pitchFamily="82" charset="0"/>
                <a:cs typeface="Times New Roman" panose="02020603050405020304" pitchFamily="18" charset="0"/>
              </a:rPr>
              <a:t>indicatorilor</a:t>
            </a:r>
            <a:r>
              <a:rPr lang="en-GB" sz="2800" b="1" dirty="0">
                <a:solidFill>
                  <a:schemeClr val="bg1"/>
                </a:solidFill>
                <a:latin typeface="Algerian" panose="04020705040A02060702" pitchFamily="82" charset="0"/>
                <a:cs typeface="Times New Roman" panose="02020603050405020304" pitchFamily="18" charset="0"/>
              </a:rPr>
              <a:t> </a:t>
            </a:r>
          </a:p>
        </p:txBody>
      </p:sp>
      <p:sp>
        <p:nvSpPr>
          <p:cNvPr id="6" name="TextBox 5">
            <a:extLst>
              <a:ext uri="{FF2B5EF4-FFF2-40B4-BE49-F238E27FC236}">
                <a16:creationId xmlns:a16="http://schemas.microsoft.com/office/drawing/2014/main" id="{D50195F0-5B3C-4234-A598-43B76E61F2BB}"/>
              </a:ext>
            </a:extLst>
          </p:cNvPr>
          <p:cNvSpPr txBox="1"/>
          <p:nvPr/>
        </p:nvSpPr>
        <p:spPr>
          <a:xfrm>
            <a:off x="589785" y="4401428"/>
            <a:ext cx="1635071" cy="254511"/>
          </a:xfrm>
          <a:prstGeom prst="rect">
            <a:avLst/>
          </a:prstGeom>
          <a:noFill/>
        </p:spPr>
        <p:txBody>
          <a:bodyPr wrap="square" rtlCol="0">
            <a:spAutoFit/>
          </a:bodyPr>
          <a:lstStyle/>
          <a:p>
            <a:r>
              <a:rPr lang="ro-RO" sz="1000" dirty="0">
                <a:solidFill>
                  <a:schemeClr val="bg1"/>
                </a:solidFill>
                <a:latin typeface="Algerian" panose="04020705040A02060702" pitchFamily="82" charset="0"/>
              </a:rPr>
              <a:t>CNFIS-FDI-2024-F-0010</a:t>
            </a:r>
            <a:endParaRPr lang="en-GB" sz="1000" dirty="0">
              <a:solidFill>
                <a:schemeClr val="bg1"/>
              </a:solidFill>
              <a:latin typeface="Algerian" panose="04020705040A02060702" pitchFamily="82" charset="0"/>
            </a:endParaRPr>
          </a:p>
        </p:txBody>
      </p:sp>
    </p:spTree>
    <p:extLst>
      <p:ext uri="{BB962C8B-B14F-4D97-AF65-F5344CB8AC3E}">
        <p14:creationId xmlns:p14="http://schemas.microsoft.com/office/powerpoint/2010/main" val="1430908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8" name="Google Shape;58;g283d54bd2f5_0_41">
            <a:extLst>
              <a:ext uri="{FF2B5EF4-FFF2-40B4-BE49-F238E27FC236}">
                <a16:creationId xmlns:a16="http://schemas.microsoft.com/office/drawing/2014/main" id="{2637FC0D-032A-B2D4-C6CE-29810413E4A6}"/>
              </a:ext>
            </a:extLst>
          </p:cNvPr>
          <p:cNvSpPr txBox="1">
            <a:spLocks/>
          </p:cNvSpPr>
          <p:nvPr/>
        </p:nvSpPr>
        <p:spPr>
          <a:xfrm>
            <a:off x="4289807" y="280503"/>
            <a:ext cx="4433122" cy="3693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1pPr>
            <a:lvl2pPr marR="0" lvl="1"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2pPr>
            <a:lvl3pPr marR="0" lvl="2"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3pPr>
            <a:lvl4pPr marR="0" lvl="3"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4pPr>
            <a:lvl5pPr marR="0" lvl="4"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5pPr>
            <a:lvl6pPr marR="0" lvl="5"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6pPr>
            <a:lvl7pPr marR="0" lvl="6"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7pPr>
            <a:lvl8pPr marR="0" lvl="7"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8pPr>
            <a:lvl9pPr marR="0" lvl="8"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9pPr>
          </a:lstStyle>
          <a:p>
            <a:pPr algn="ctr"/>
            <a:r>
              <a:rPr lang="en-US" sz="1200" b="1" kern="100" dirty="0">
                <a:solidFill>
                  <a:schemeClr val="tx1"/>
                </a:solidFill>
                <a:latin typeface="Albert Sans SemiBold" pitchFamily="2" charset="77"/>
                <a:ea typeface="Calibri" panose="020F0502020204030204" pitchFamily="34" charset="0"/>
                <a:cs typeface="Times New Roman" panose="02020603050405020304" pitchFamily="18" charset="0"/>
              </a:rPr>
              <a:t>OSI. </a:t>
            </a:r>
            <a:r>
              <a:rPr lang="en-US" sz="1200" b="1" kern="100" dirty="0" err="1">
                <a:solidFill>
                  <a:schemeClr val="tx1"/>
                </a:solidFill>
                <a:latin typeface="Albert Sans SemiBold" pitchFamily="2" charset="77"/>
                <a:ea typeface="Calibri" panose="020F0502020204030204" pitchFamily="34" charset="0"/>
                <a:cs typeface="Times New Roman" panose="02020603050405020304" pitchFamily="18" charset="0"/>
              </a:rPr>
              <a:t>Creșterea</a:t>
            </a:r>
            <a:r>
              <a:rPr lang="en-US" sz="1200" b="1" kern="100" dirty="0">
                <a:solidFill>
                  <a:schemeClr val="tx1"/>
                </a:solidFill>
                <a:latin typeface="Albert Sans SemiBold" pitchFamily="2" charset="77"/>
                <a:ea typeface="Calibri" panose="020F0502020204030204" pitchFamily="34" charset="0"/>
                <a:cs typeface="Times New Roman" panose="02020603050405020304" pitchFamily="18" charset="0"/>
              </a:rPr>
              <a:t> </a:t>
            </a:r>
            <a:r>
              <a:rPr lang="en-US" sz="1200" b="1" kern="100" dirty="0" err="1">
                <a:solidFill>
                  <a:schemeClr val="tx1"/>
                </a:solidFill>
                <a:latin typeface="Albert Sans SemiBold" pitchFamily="2" charset="77"/>
                <a:ea typeface="Calibri" panose="020F0502020204030204" pitchFamily="34" charset="0"/>
                <a:cs typeface="Times New Roman" panose="02020603050405020304" pitchFamily="18" charset="0"/>
              </a:rPr>
              <a:t>interesului</a:t>
            </a:r>
            <a:r>
              <a:rPr lang="en-US" sz="1200" b="1" kern="100" dirty="0">
                <a:solidFill>
                  <a:schemeClr val="tx1"/>
                </a:solidFill>
                <a:latin typeface="Albert Sans SemiBold" pitchFamily="2" charset="77"/>
                <a:ea typeface="Calibri" panose="020F0502020204030204" pitchFamily="34" charset="0"/>
                <a:cs typeface="Times New Roman" panose="02020603050405020304" pitchFamily="18" charset="0"/>
              </a:rPr>
              <a:t> </a:t>
            </a:r>
            <a:r>
              <a:rPr lang="en-US" sz="1200" b="1" kern="100" dirty="0" err="1">
                <a:solidFill>
                  <a:schemeClr val="tx1"/>
                </a:solidFill>
                <a:latin typeface="Albert Sans SemiBold" pitchFamily="2" charset="77"/>
                <a:ea typeface="Calibri" panose="020F0502020204030204" pitchFamily="34" charset="0"/>
                <a:cs typeface="Times New Roman" panose="02020603050405020304" pitchFamily="18" charset="0"/>
              </a:rPr>
              <a:t>elevilor</a:t>
            </a:r>
            <a:r>
              <a:rPr lang="en-US" sz="1200" b="1" kern="100" dirty="0">
                <a:solidFill>
                  <a:schemeClr val="tx1"/>
                </a:solidFill>
                <a:latin typeface="Albert Sans SemiBold" pitchFamily="2" charset="77"/>
                <a:ea typeface="Calibri" panose="020F0502020204030204" pitchFamily="34" charset="0"/>
                <a:cs typeface="Times New Roman" panose="02020603050405020304" pitchFamily="18" charset="0"/>
              </a:rPr>
              <a:t> </a:t>
            </a:r>
            <a:r>
              <a:rPr lang="en-US" sz="1200" b="1" kern="100" dirty="0" err="1">
                <a:solidFill>
                  <a:schemeClr val="tx1"/>
                </a:solidFill>
                <a:latin typeface="Albert Sans SemiBold" pitchFamily="2" charset="77"/>
                <a:ea typeface="Calibri" panose="020F0502020204030204" pitchFamily="34" charset="0"/>
                <a:cs typeface="Times New Roman" panose="02020603050405020304" pitchFamily="18" charset="0"/>
              </a:rPr>
              <a:t>vulnerabili</a:t>
            </a:r>
            <a:r>
              <a:rPr lang="en-US" sz="1200" b="1" kern="100" dirty="0">
                <a:solidFill>
                  <a:schemeClr val="tx1"/>
                </a:solidFill>
                <a:latin typeface="Albert Sans SemiBold" pitchFamily="2" charset="77"/>
                <a:ea typeface="Calibri" panose="020F0502020204030204" pitchFamily="34" charset="0"/>
                <a:cs typeface="Times New Roman" panose="02020603050405020304" pitchFamily="18" charset="0"/>
              </a:rPr>
              <a:t> </a:t>
            </a:r>
            <a:r>
              <a:rPr lang="en-US" sz="1200" b="1" kern="100" dirty="0" err="1">
                <a:solidFill>
                  <a:schemeClr val="tx1"/>
                </a:solidFill>
                <a:latin typeface="Albert Sans SemiBold" pitchFamily="2" charset="77"/>
                <a:ea typeface="Calibri" panose="020F0502020204030204" pitchFamily="34" charset="0"/>
                <a:cs typeface="Times New Roman" panose="02020603050405020304" pitchFamily="18" charset="0"/>
              </a:rPr>
              <a:t>pentru</a:t>
            </a:r>
            <a:r>
              <a:rPr lang="en-US" sz="1200" b="1" kern="100" dirty="0">
                <a:solidFill>
                  <a:schemeClr val="tx1"/>
                </a:solidFill>
                <a:latin typeface="Albert Sans SemiBold" pitchFamily="2" charset="77"/>
                <a:ea typeface="Calibri" panose="020F0502020204030204" pitchFamily="34" charset="0"/>
                <a:cs typeface="Times New Roman" panose="02020603050405020304" pitchFamily="18" charset="0"/>
              </a:rPr>
              <a:t> </a:t>
            </a:r>
            <a:r>
              <a:rPr lang="en-US" sz="1200" b="1" kern="100" dirty="0" err="1">
                <a:solidFill>
                  <a:schemeClr val="tx1"/>
                </a:solidFill>
                <a:latin typeface="Albert Sans SemiBold" pitchFamily="2" charset="77"/>
                <a:ea typeface="Calibri" panose="020F0502020204030204" pitchFamily="34" charset="0"/>
                <a:cs typeface="Times New Roman" panose="02020603050405020304" pitchFamily="18" charset="0"/>
              </a:rPr>
              <a:t>învățământul</a:t>
            </a:r>
            <a:r>
              <a:rPr lang="en-US" sz="1200" b="1" kern="100" dirty="0">
                <a:solidFill>
                  <a:schemeClr val="tx1"/>
                </a:solidFill>
                <a:latin typeface="Albert Sans SemiBold" pitchFamily="2" charset="77"/>
                <a:ea typeface="Calibri" panose="020F0502020204030204" pitchFamily="34" charset="0"/>
                <a:cs typeface="Times New Roman" panose="02020603050405020304" pitchFamily="18" charset="0"/>
              </a:rPr>
              <a:t> </a:t>
            </a:r>
            <a:r>
              <a:rPr lang="en-US" sz="1200" b="1" kern="100" dirty="0" err="1">
                <a:solidFill>
                  <a:schemeClr val="tx1"/>
                </a:solidFill>
                <a:latin typeface="Albert Sans SemiBold" pitchFamily="2" charset="77"/>
                <a:ea typeface="Calibri" panose="020F0502020204030204" pitchFamily="34" charset="0"/>
                <a:cs typeface="Times New Roman" panose="02020603050405020304" pitchFamily="18" charset="0"/>
              </a:rPr>
              <a:t>farmaceutic</a:t>
            </a:r>
            <a:endParaRPr lang="en-US" sz="1200" b="1" dirty="0">
              <a:solidFill>
                <a:schemeClr val="tx1"/>
              </a:solidFill>
              <a:latin typeface="Albert Sans SemiBold" pitchFamily="2" charset="77"/>
            </a:endParaRPr>
          </a:p>
        </p:txBody>
      </p:sp>
      <p:sp>
        <p:nvSpPr>
          <p:cNvPr id="9" name="Google Shape;60;g283d54bd2f5_0_41">
            <a:extLst>
              <a:ext uri="{FF2B5EF4-FFF2-40B4-BE49-F238E27FC236}">
                <a16:creationId xmlns:a16="http://schemas.microsoft.com/office/drawing/2014/main" id="{B42B6877-DF1C-F604-B974-AD9E3032AC8E}"/>
              </a:ext>
            </a:extLst>
          </p:cNvPr>
          <p:cNvSpPr txBox="1">
            <a:spLocks/>
          </p:cNvSpPr>
          <p:nvPr/>
        </p:nvSpPr>
        <p:spPr>
          <a:xfrm>
            <a:off x="4289807" y="896874"/>
            <a:ext cx="4514430" cy="3441648"/>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07000"/>
              </a:lnSpc>
            </a:pPr>
            <a:r>
              <a:rPr lang="ro-RO" sz="1100" kern="100"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În cadrul acestui obiectiv, au fost realizate următoarele activități: Campanii de promovare a Facultății de Farmacie către elevii din liceele cu profil teoretic real din orașele din zona Muntenia Sud, excluzând centrul universitar București, precum și promovarea înscrierii și accesării locurilor de către elevii provenind din medii defavorizate, prin prezentări online sau </a:t>
            </a:r>
            <a:r>
              <a:rPr lang="ro-RO" sz="1100" kern="100"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onsite</a:t>
            </a:r>
            <a:r>
              <a:rPr lang="ro-RO" sz="1100" kern="100"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De asemenea, s-au găzduit vizite ale elevilor din grupul țintă în Facultatea de Farmacie, unde aceștia au fost implicați în experimente practice. În paralel, au fost realizate materiale video de prezentare a infrastructurii și logisticii de care elevii ar putea beneficia ca viitori studenți, precum și materiale promoționale, iar logistica necesară pentru promovarea Facultății de Farmacie a fost asigurată în vederea susținerii promovării către elevii din grupurile țintă. Totodată, au fost organizate cursuri gratuite de pregătire online, având ca scop sprijinirea elevilor, inclusiv a celor provenind din medii defavorizate, și creșterea ratei de succes la concursul de admitere la Facultatea de Farmacie (chimie, biologie, fiziologie). În plus, a fost garantată accesibilitatea elevilor din toate mediile sociale la subiectele concursurilor de admitere la Facultatea de Farmacie din ultimii trei ani. Nu în ultimul rând, elevii au fost implicați în activități practice ce presupun utilizarea tehnicii avansate și a noilor mijloace de formulare/</a:t>
            </a:r>
            <a:r>
              <a:rPr lang="ro-RO" sz="1100" kern="100"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compounding</a:t>
            </a:r>
            <a:r>
              <a:rPr lang="ro-RO" sz="1100" kern="100"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 și preparare a diverselor forme farmaceutice.</a:t>
            </a:r>
          </a:p>
        </p:txBody>
      </p:sp>
      <p:pic>
        <p:nvPicPr>
          <p:cNvPr id="6" name="Picture 5">
            <a:extLst>
              <a:ext uri="{FF2B5EF4-FFF2-40B4-BE49-F238E27FC236}">
                <a16:creationId xmlns:a16="http://schemas.microsoft.com/office/drawing/2014/main" id="{3E439AA1-7D96-8A8D-EC84-1E4E3EE7DF1D}"/>
              </a:ext>
            </a:extLst>
          </p:cNvPr>
          <p:cNvPicPr>
            <a:picLocks noChangeAspect="1"/>
          </p:cNvPicPr>
          <p:nvPr/>
        </p:nvPicPr>
        <p:blipFill>
          <a:blip r:embed="rId3"/>
          <a:stretch>
            <a:fillRect/>
          </a:stretch>
        </p:blipFill>
        <p:spPr>
          <a:xfrm>
            <a:off x="0" y="-7998"/>
            <a:ext cx="3875904" cy="5151497"/>
          </a:xfrm>
          <a:prstGeom prst="rect">
            <a:avLst/>
          </a:prstGeom>
        </p:spPr>
      </p:pic>
      <p:sp>
        <p:nvSpPr>
          <p:cNvPr id="7" name="Rectangle 6">
            <a:extLst>
              <a:ext uri="{FF2B5EF4-FFF2-40B4-BE49-F238E27FC236}">
                <a16:creationId xmlns:a16="http://schemas.microsoft.com/office/drawing/2014/main" id="{2425394A-111E-FD10-2575-2EA8D007F1B7}"/>
              </a:ext>
            </a:extLst>
          </p:cNvPr>
          <p:cNvSpPr/>
          <p:nvPr/>
        </p:nvSpPr>
        <p:spPr>
          <a:xfrm>
            <a:off x="0" y="0"/>
            <a:ext cx="3875904"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10" name="Google Shape;45;p1">
            <a:extLst>
              <a:ext uri="{FF2B5EF4-FFF2-40B4-BE49-F238E27FC236}">
                <a16:creationId xmlns:a16="http://schemas.microsoft.com/office/drawing/2014/main" id="{6981CD77-B8F3-7E41-3934-889CC7F079D8}"/>
              </a:ext>
            </a:extLst>
          </p:cNvPr>
          <p:cNvPicPr preferRelativeResize="0"/>
          <p:nvPr/>
        </p:nvPicPr>
        <p:blipFill>
          <a:blip r:embed="rId4">
            <a:alphaModFix/>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40000" contrast="-20000"/>
                    </a14:imgEffect>
                  </a14:imgLayer>
                </a14:imgProps>
              </a:ext>
            </a:extLst>
          </a:blip>
          <a:stretch>
            <a:fillRect/>
          </a:stretch>
        </p:blipFill>
        <p:spPr>
          <a:xfrm>
            <a:off x="598219" y="2801867"/>
            <a:ext cx="2679465" cy="961909"/>
          </a:xfrm>
          <a:prstGeom prst="rect">
            <a:avLst/>
          </a:prstGeom>
          <a:noFill/>
          <a:ln>
            <a:noFill/>
          </a:ln>
        </p:spPr>
      </p:pic>
      <p:sp>
        <p:nvSpPr>
          <p:cNvPr id="11" name="TextBox 10">
            <a:extLst>
              <a:ext uri="{FF2B5EF4-FFF2-40B4-BE49-F238E27FC236}">
                <a16:creationId xmlns:a16="http://schemas.microsoft.com/office/drawing/2014/main" id="{C3452AE0-D6D6-4FE2-B38D-B6E5E98BDF7E}"/>
              </a:ext>
            </a:extLst>
          </p:cNvPr>
          <p:cNvSpPr txBox="1"/>
          <p:nvPr/>
        </p:nvSpPr>
        <p:spPr>
          <a:xfrm>
            <a:off x="589785" y="4401428"/>
            <a:ext cx="1635071" cy="254511"/>
          </a:xfrm>
          <a:prstGeom prst="rect">
            <a:avLst/>
          </a:prstGeom>
          <a:noFill/>
        </p:spPr>
        <p:txBody>
          <a:bodyPr wrap="square" rtlCol="0">
            <a:spAutoFit/>
          </a:bodyPr>
          <a:lstStyle/>
          <a:p>
            <a:r>
              <a:rPr lang="ro-RO" sz="1000" dirty="0">
                <a:solidFill>
                  <a:schemeClr val="bg1"/>
                </a:solidFill>
                <a:latin typeface="Algerian" panose="04020705040A02060702" pitchFamily="82" charset="0"/>
              </a:rPr>
              <a:t>CNFIS-FDI-2024-F-0010</a:t>
            </a:r>
            <a:endParaRPr lang="en-GB" sz="1000" dirty="0">
              <a:solidFill>
                <a:schemeClr val="bg1"/>
              </a:solidFill>
              <a:latin typeface="Algerian" panose="04020705040A02060702" pitchFamily="8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7" name="Rectangle 16">
            <a:extLst>
              <a:ext uri="{FF2B5EF4-FFF2-40B4-BE49-F238E27FC236}">
                <a16:creationId xmlns:a16="http://schemas.microsoft.com/office/drawing/2014/main" id="{B043E025-7442-89D4-D725-F660C5DCB784}"/>
              </a:ext>
            </a:extLst>
          </p:cNvPr>
          <p:cNvSpPr/>
          <p:nvPr/>
        </p:nvSpPr>
        <p:spPr>
          <a:xfrm>
            <a:off x="7701776" y="0"/>
            <a:ext cx="1442224"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TextBox 10">
            <a:extLst>
              <a:ext uri="{FF2B5EF4-FFF2-40B4-BE49-F238E27FC236}">
                <a16:creationId xmlns:a16="http://schemas.microsoft.com/office/drawing/2014/main" id="{2092AD03-66C5-58C9-5F73-724F4FB85DC1}"/>
              </a:ext>
            </a:extLst>
          </p:cNvPr>
          <p:cNvSpPr txBox="1"/>
          <p:nvPr/>
        </p:nvSpPr>
        <p:spPr>
          <a:xfrm>
            <a:off x="59474" y="61109"/>
            <a:ext cx="7701590" cy="5191165"/>
          </a:xfrm>
          <a:prstGeom prst="rect">
            <a:avLst/>
          </a:prstGeom>
          <a:noFill/>
        </p:spPr>
        <p:txBody>
          <a:bodyPr wrap="square">
            <a:spAutoFit/>
          </a:bodyPr>
          <a:lstStyle/>
          <a:p>
            <a:pPr algn="just">
              <a:lnSpc>
                <a:spcPct val="107000"/>
              </a:lnSpc>
            </a:pPr>
            <a:r>
              <a:rPr lang="ro-RO" sz="1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PUTEM MENȚIONA URMĂTOARELE REZULTATE VIZATE ȘI REALIZATE:</a:t>
            </a:r>
            <a:endParaRPr lang="en-US" sz="1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endParaRPr lang="ro-RO" sz="900" b="1" dirty="0">
              <a:solidFill>
                <a:schemeClr val="tx1"/>
              </a:solidFill>
              <a:latin typeface="Albert Sans ExtraBold" pitchFamily="2" charset="77"/>
              <a:ea typeface="Calibri" panose="020F0502020204030204" pitchFamily="34" charset="0"/>
            </a:endParaRPr>
          </a:p>
          <a:p>
            <a:pPr marL="342900" lvl="0" indent="-342900" algn="just">
              <a:lnSpc>
                <a:spcPct val="107000"/>
              </a:lnSpc>
              <a:buFont typeface="Courier New" panose="02070309020205020404" pitchFamily="49" charset="0"/>
              <a:buChar char="o"/>
            </a:pP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R1 - A1.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Implicarea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 minim 10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licee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000" b="1" i="1" kern="100" dirty="0">
                <a:effectLst/>
                <a:latin typeface="Times New Roman" panose="02020603050405020304" pitchFamily="18" charset="0"/>
                <a:ea typeface="Calibri" panose="020F0502020204030204" pitchFamily="34" charset="0"/>
                <a:cs typeface="Times New Roman" panose="02020603050405020304" pitchFamily="18" charset="0"/>
              </a:rPr>
              <a:t> realizat 100% (10</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licee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parcurse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000" b="1" i="1" kern="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ourier New" panose="02070309020205020404" pitchFamily="49" charset="0"/>
              <a:buChar char="o"/>
            </a:pP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R2 – A1, A2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A4.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Informarea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elevilor</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din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grupurile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țintă</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prin</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intermediul</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social media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asupra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evenimentelor</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interes</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oferta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educațională</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actualizată</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cursuri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gratuite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consiliere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educațională</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simulare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admitere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minim 250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elevi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realizat</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100%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postări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pe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pagina</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de Facebook a SSFB (8600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urmăritori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perioada</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aprilie-iulie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2024;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pP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- 17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postări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000" b="1" i="1" kern="100" dirty="0">
                <a:effectLst/>
                <a:latin typeface="Times New Roman" panose="02020603050405020304" pitchFamily="18" charset="0"/>
                <a:ea typeface="Calibri" panose="020F0502020204030204" pitchFamily="34" charset="0"/>
                <a:cs typeface="Times New Roman" panose="02020603050405020304" pitchFamily="18" charset="0"/>
              </a:rPr>
              <a:t>î</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ntre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441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1064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vizualizări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per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postare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34-174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interacțiuni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postare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nr total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interacțiuni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 1064.</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pP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ourier New" panose="02070309020205020404" pitchFamily="49" charset="0"/>
              <a:buChar char="o"/>
            </a:pP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R3 – A1.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Implicarea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 minim 10 cadre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didactice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diseminarea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informațiilor</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organizatorice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conținut</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către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elevii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din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grupul</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țintă</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realizat</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100% (20 cadre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didactice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implicate).</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pP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ourier New" panose="02070309020205020404" pitchFamily="49" charset="0"/>
              <a:buChar char="o"/>
            </a:pP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R4 – A2.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Informarea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efectuarea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experimente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demonstrative,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cadrul</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facultății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adresate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elevilor</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aflați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vizitele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documentare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 minim 250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elevi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realizat</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&gt;100% ( 344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elevi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o-RO" sz="1000" i="1" kern="100"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pP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ourier New" panose="02070309020205020404" pitchFamily="49" charset="0"/>
              <a:buChar char="o"/>
            </a:pP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R5 - A3.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Realizarea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montaje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video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relevante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predominanța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părții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aplicative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experimentale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învățământului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farmaceutic</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precum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actualitatea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tehnologică</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informațională</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drept</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caracteristică</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infrastructurii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Facultății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Farmacie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realizat</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100% (2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montaje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video -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materiale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video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finalizate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pP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ourier New" panose="02070309020205020404" pitchFamily="49" charset="0"/>
              <a:buChar char="o"/>
            </a:pP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R6 – A4.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Distribuirea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materialelor</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promoționale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către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elevii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aflați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vizitele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documentare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minim 250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elevi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realizat</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100% ( 344 + 50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elevi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Târgul</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universități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din Pitești (09.09.2024).</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ourier New" panose="02070309020205020404" pitchFamily="49" charset="0"/>
              <a:buChar char="o"/>
            </a:pP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R6 – A5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A6.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Realizarea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materialelor</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suport</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sesiunile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online de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pregătire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elevilor</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concursul</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admitere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realizat</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100% (3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seturi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subiecte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date la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concursurile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admitere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din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anii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anteriori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chimie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biologie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vegetală</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fiziologie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pP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ourier New" panose="02070309020205020404" pitchFamily="49" charset="0"/>
              <a:buChar char="o"/>
            </a:pP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R7 – A5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A6.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Sesiuni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pregătire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online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gratuită</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live,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deschise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tuturor</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elevilor</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materiile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implicate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examenul</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admitere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chimie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biologie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vegetală</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fiziologie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000"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sesiuni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per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materie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realizat</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&gt;100% (4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sesiuni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realizate</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ourier New" panose="02070309020205020404" pitchFamily="49" charset="0"/>
              <a:buChar char="o"/>
            </a:pP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R8 – A7.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Organizarea</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unui</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workshop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demonstrativ</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printare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3D a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unor</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materiale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kern="100" dirty="0" err="1">
                <a:effectLst/>
                <a:latin typeface="Times New Roman" panose="02020603050405020304" pitchFamily="18" charset="0"/>
                <a:ea typeface="Calibri" panose="020F0502020204030204" pitchFamily="34" charset="0"/>
                <a:cs typeface="Times New Roman" panose="02020603050405020304" pitchFamily="18" charset="0"/>
              </a:rPr>
              <a:t>farmaceutice</a:t>
            </a:r>
            <a:r>
              <a:rPr lang="en-US" sz="1000" i="1"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realizat</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100% (2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sesiuni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 24 </a:t>
            </a:r>
            <a:r>
              <a:rPr lang="en-US" sz="1000" b="1" i="1" kern="100" dirty="0" err="1">
                <a:effectLst/>
                <a:latin typeface="Times New Roman" panose="02020603050405020304" pitchFamily="18" charset="0"/>
                <a:ea typeface="Calibri" panose="020F0502020204030204" pitchFamily="34" charset="0"/>
                <a:cs typeface="Times New Roman" panose="02020603050405020304" pitchFamily="18" charset="0"/>
              </a:rPr>
              <a:t>elevi</a:t>
            </a:r>
            <a:r>
              <a:rPr lang="en-US" sz="1000" b="1"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5;p1">
            <a:extLst>
              <a:ext uri="{FF2B5EF4-FFF2-40B4-BE49-F238E27FC236}">
                <a16:creationId xmlns:a16="http://schemas.microsoft.com/office/drawing/2014/main" id="{BD798C99-0F05-28FE-075A-3717256CDDC1}"/>
              </a:ext>
            </a:extLst>
          </p:cNvPr>
          <p:cNvPicPr preferRelativeResize="0"/>
          <p:nvPr/>
        </p:nvPicPr>
        <p:blipFill>
          <a:blip r:embed="rId3">
            <a:alphaModFix/>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20000"/>
                    </a14:imgEffect>
                  </a14:imgLayer>
                </a14:imgProps>
              </a:ext>
            </a:extLst>
          </a:blip>
          <a:stretch>
            <a:fillRect/>
          </a:stretch>
        </p:blipFill>
        <p:spPr>
          <a:xfrm>
            <a:off x="7796475" y="2392006"/>
            <a:ext cx="1252826" cy="5293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C1C7DC-A832-ACD3-637C-0567EDD0F82E}"/>
              </a:ext>
            </a:extLst>
          </p:cNvPr>
          <p:cNvPicPr>
            <a:picLocks noChangeAspect="1"/>
          </p:cNvPicPr>
          <p:nvPr/>
        </p:nvPicPr>
        <p:blipFill>
          <a:blip r:embed="rId2"/>
          <a:stretch>
            <a:fillRect/>
          </a:stretch>
        </p:blipFill>
        <p:spPr>
          <a:xfrm>
            <a:off x="633234" y="1256912"/>
            <a:ext cx="2791061" cy="209329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Rectangle 7">
            <a:extLst>
              <a:ext uri="{FF2B5EF4-FFF2-40B4-BE49-F238E27FC236}">
                <a16:creationId xmlns:a16="http://schemas.microsoft.com/office/drawing/2014/main" id="{7390F793-7E43-C725-9802-63382F774001}"/>
              </a:ext>
            </a:extLst>
          </p:cNvPr>
          <p:cNvSpPr/>
          <p:nvPr/>
        </p:nvSpPr>
        <p:spPr>
          <a:xfrm>
            <a:off x="7462938" y="0"/>
            <a:ext cx="1692774"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10" name="Picture 9">
            <a:extLst>
              <a:ext uri="{FF2B5EF4-FFF2-40B4-BE49-F238E27FC236}">
                <a16:creationId xmlns:a16="http://schemas.microsoft.com/office/drawing/2014/main" id="{366D09B7-4F64-DE71-54CD-15484C304235}"/>
              </a:ext>
            </a:extLst>
          </p:cNvPr>
          <p:cNvPicPr>
            <a:picLocks noChangeAspect="1"/>
          </p:cNvPicPr>
          <p:nvPr/>
        </p:nvPicPr>
        <p:blipFill>
          <a:blip r:embed="rId3"/>
          <a:stretch>
            <a:fillRect/>
          </a:stretch>
        </p:blipFill>
        <p:spPr>
          <a:xfrm rot="5400000">
            <a:off x="3029955" y="386062"/>
            <a:ext cx="2307569" cy="205728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a:extLst>
              <a:ext uri="{FF2B5EF4-FFF2-40B4-BE49-F238E27FC236}">
                <a16:creationId xmlns:a16="http://schemas.microsoft.com/office/drawing/2014/main" id="{FAE614E7-AA9D-CAD4-D5A5-882BCF5E429F}"/>
              </a:ext>
            </a:extLst>
          </p:cNvPr>
          <p:cNvPicPr>
            <a:picLocks noChangeAspect="1"/>
          </p:cNvPicPr>
          <p:nvPr/>
        </p:nvPicPr>
        <p:blipFill>
          <a:blip r:embed="rId4"/>
          <a:stretch>
            <a:fillRect/>
          </a:stretch>
        </p:blipFill>
        <p:spPr>
          <a:xfrm>
            <a:off x="4815498" y="2163670"/>
            <a:ext cx="2261322" cy="201016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 name="Google Shape;45;p1">
            <a:extLst>
              <a:ext uri="{FF2B5EF4-FFF2-40B4-BE49-F238E27FC236}">
                <a16:creationId xmlns:a16="http://schemas.microsoft.com/office/drawing/2014/main" id="{1523D545-1B04-7A9F-674A-EB4BDCF8EDBE}"/>
              </a:ext>
            </a:extLst>
          </p:cNvPr>
          <p:cNvPicPr preferRelativeResize="0"/>
          <p:nvPr/>
        </p:nvPicPr>
        <p:blipFill>
          <a:blip r:embed="rId5">
            <a:alphaModFix/>
            <a:extLst>
              <a:ext uri="{BEBA8EAE-BF5A-486C-A8C5-ECC9F3942E4B}">
                <a14:imgProps xmlns:a14="http://schemas.microsoft.com/office/drawing/2010/main">
                  <a14:imgLayer r:embed="rId6">
                    <a14:imgEffect>
                      <a14:sharpenSoften amount="50000"/>
                    </a14:imgEffect>
                    <a14:imgEffect>
                      <a14:saturation sat="400000"/>
                    </a14:imgEffect>
                    <a14:imgEffect>
                      <a14:brightnessContrast bright="40000" contrast="-20000"/>
                    </a14:imgEffect>
                  </a14:imgLayer>
                </a14:imgProps>
              </a:ext>
            </a:extLst>
          </a:blip>
          <a:stretch>
            <a:fillRect/>
          </a:stretch>
        </p:blipFill>
        <p:spPr>
          <a:xfrm>
            <a:off x="7570625" y="2394245"/>
            <a:ext cx="1477399" cy="500096"/>
          </a:xfrm>
          <a:prstGeom prst="rect">
            <a:avLst/>
          </a:prstGeom>
          <a:noFill/>
          <a:ln>
            <a:noFill/>
          </a:ln>
        </p:spPr>
      </p:pic>
      <p:sp>
        <p:nvSpPr>
          <p:cNvPr id="9" name="TextBox 8">
            <a:extLst>
              <a:ext uri="{FF2B5EF4-FFF2-40B4-BE49-F238E27FC236}">
                <a16:creationId xmlns:a16="http://schemas.microsoft.com/office/drawing/2014/main" id="{15336D49-A205-4D3D-855D-548482822261}"/>
              </a:ext>
            </a:extLst>
          </p:cNvPr>
          <p:cNvSpPr txBox="1"/>
          <p:nvPr/>
        </p:nvSpPr>
        <p:spPr>
          <a:xfrm>
            <a:off x="589785" y="4401428"/>
            <a:ext cx="1635071" cy="254511"/>
          </a:xfrm>
          <a:prstGeom prst="rect">
            <a:avLst/>
          </a:prstGeom>
          <a:noFill/>
        </p:spPr>
        <p:txBody>
          <a:bodyPr wrap="square" rtlCol="0">
            <a:spAutoFit/>
          </a:bodyPr>
          <a:lstStyle/>
          <a:p>
            <a:r>
              <a:rPr lang="ro-RO" sz="1000" dirty="0">
                <a:solidFill>
                  <a:srgbClr val="002060"/>
                </a:solidFill>
                <a:latin typeface="Algerian" panose="04020705040A02060702" pitchFamily="82" charset="0"/>
              </a:rPr>
              <a:t>CNFIS-FDI-2024-F-0010</a:t>
            </a:r>
            <a:endParaRPr lang="en-GB" sz="1000" dirty="0">
              <a:solidFill>
                <a:srgbClr val="002060"/>
              </a:solidFill>
              <a:latin typeface="Algerian" panose="04020705040A02060702" pitchFamily="82" charset="0"/>
            </a:endParaRPr>
          </a:p>
        </p:txBody>
      </p:sp>
    </p:spTree>
    <p:extLst>
      <p:ext uri="{BB962C8B-B14F-4D97-AF65-F5344CB8AC3E}">
        <p14:creationId xmlns:p14="http://schemas.microsoft.com/office/powerpoint/2010/main" val="1094442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B2433A6-9281-A942-09C5-D54B87A03AF1}"/>
              </a:ext>
            </a:extLst>
          </p:cNvPr>
          <p:cNvPicPr>
            <a:picLocks noChangeAspect="1"/>
          </p:cNvPicPr>
          <p:nvPr/>
        </p:nvPicPr>
        <p:blipFill>
          <a:blip r:embed="rId2"/>
          <a:stretch>
            <a:fillRect/>
          </a:stretch>
        </p:blipFill>
        <p:spPr>
          <a:xfrm>
            <a:off x="418118" y="1622400"/>
            <a:ext cx="2514912" cy="215091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Picture 12">
            <a:extLst>
              <a:ext uri="{FF2B5EF4-FFF2-40B4-BE49-F238E27FC236}">
                <a16:creationId xmlns:a16="http://schemas.microsoft.com/office/drawing/2014/main" id="{0D0D334F-6ED6-871D-E84E-2A3A574B88C3}"/>
              </a:ext>
            </a:extLst>
          </p:cNvPr>
          <p:cNvPicPr>
            <a:picLocks noChangeAspect="1"/>
          </p:cNvPicPr>
          <p:nvPr/>
        </p:nvPicPr>
        <p:blipFill>
          <a:blip r:embed="rId3"/>
          <a:stretch>
            <a:fillRect/>
          </a:stretch>
        </p:blipFill>
        <p:spPr>
          <a:xfrm>
            <a:off x="2542332" y="294724"/>
            <a:ext cx="2514912" cy="215091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4" name="Rectangle 13">
            <a:extLst>
              <a:ext uri="{FF2B5EF4-FFF2-40B4-BE49-F238E27FC236}">
                <a16:creationId xmlns:a16="http://schemas.microsoft.com/office/drawing/2014/main" id="{CB00CDA5-19AC-BCB6-B0AF-C2A03023D83F}"/>
              </a:ext>
            </a:extLst>
          </p:cNvPr>
          <p:cNvSpPr/>
          <p:nvPr/>
        </p:nvSpPr>
        <p:spPr>
          <a:xfrm>
            <a:off x="7451226" y="0"/>
            <a:ext cx="1692774"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16" name="Picture 15">
            <a:extLst>
              <a:ext uri="{FF2B5EF4-FFF2-40B4-BE49-F238E27FC236}">
                <a16:creationId xmlns:a16="http://schemas.microsoft.com/office/drawing/2014/main" id="{5F5FFF76-F5A9-D9AC-4BC4-B008D8B139AA}"/>
              </a:ext>
            </a:extLst>
          </p:cNvPr>
          <p:cNvPicPr>
            <a:picLocks noChangeAspect="1"/>
          </p:cNvPicPr>
          <p:nvPr/>
        </p:nvPicPr>
        <p:blipFill>
          <a:blip r:embed="rId4"/>
          <a:stretch>
            <a:fillRect/>
          </a:stretch>
        </p:blipFill>
        <p:spPr>
          <a:xfrm>
            <a:off x="4744400" y="1370183"/>
            <a:ext cx="2437058" cy="215091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 name="Google Shape;45;p1">
            <a:extLst>
              <a:ext uri="{FF2B5EF4-FFF2-40B4-BE49-F238E27FC236}">
                <a16:creationId xmlns:a16="http://schemas.microsoft.com/office/drawing/2014/main" id="{988890F7-CA10-AAF4-ADF7-FDF3B0B3A506}"/>
              </a:ext>
            </a:extLst>
          </p:cNvPr>
          <p:cNvPicPr preferRelativeResize="0"/>
          <p:nvPr/>
        </p:nvPicPr>
        <p:blipFill>
          <a:blip r:embed="rId5">
            <a:alphaModFix/>
            <a:extLst>
              <a:ext uri="{BEBA8EAE-BF5A-486C-A8C5-ECC9F3942E4B}">
                <a14:imgProps xmlns:a14="http://schemas.microsoft.com/office/drawing/2010/main">
                  <a14:imgLayer r:embed="rId6">
                    <a14:imgEffect>
                      <a14:sharpenSoften amount="50000"/>
                    </a14:imgEffect>
                    <a14:imgEffect>
                      <a14:saturation sat="400000"/>
                    </a14:imgEffect>
                    <a14:imgEffect>
                      <a14:brightnessContrast bright="40000" contrast="-20000"/>
                    </a14:imgEffect>
                  </a14:imgLayer>
                </a14:imgProps>
              </a:ext>
            </a:extLst>
          </a:blip>
          <a:stretch>
            <a:fillRect/>
          </a:stretch>
        </p:blipFill>
        <p:spPr>
          <a:xfrm>
            <a:off x="7504748" y="2445642"/>
            <a:ext cx="1585730" cy="471747"/>
          </a:xfrm>
          <a:prstGeom prst="rect">
            <a:avLst/>
          </a:prstGeom>
          <a:noFill/>
          <a:ln>
            <a:noFill/>
          </a:ln>
        </p:spPr>
      </p:pic>
      <p:sp>
        <p:nvSpPr>
          <p:cNvPr id="7" name="TextBox 6">
            <a:extLst>
              <a:ext uri="{FF2B5EF4-FFF2-40B4-BE49-F238E27FC236}">
                <a16:creationId xmlns:a16="http://schemas.microsoft.com/office/drawing/2014/main" id="{0AC375BB-366C-4F95-97E3-E24F7DC8A620}"/>
              </a:ext>
            </a:extLst>
          </p:cNvPr>
          <p:cNvSpPr txBox="1"/>
          <p:nvPr/>
        </p:nvSpPr>
        <p:spPr>
          <a:xfrm>
            <a:off x="589785" y="4401428"/>
            <a:ext cx="1635071" cy="254511"/>
          </a:xfrm>
          <a:prstGeom prst="rect">
            <a:avLst/>
          </a:prstGeom>
          <a:noFill/>
        </p:spPr>
        <p:txBody>
          <a:bodyPr wrap="square" rtlCol="0">
            <a:spAutoFit/>
          </a:bodyPr>
          <a:lstStyle/>
          <a:p>
            <a:r>
              <a:rPr lang="ro-RO" sz="1000" dirty="0">
                <a:solidFill>
                  <a:srgbClr val="002060"/>
                </a:solidFill>
                <a:latin typeface="Algerian" panose="04020705040A02060702" pitchFamily="82" charset="0"/>
              </a:rPr>
              <a:t>CNFIS-FDI-2024-F-0010</a:t>
            </a:r>
            <a:endParaRPr lang="en-GB" sz="1000" dirty="0">
              <a:solidFill>
                <a:srgbClr val="002060"/>
              </a:solidFill>
              <a:latin typeface="Algerian" panose="04020705040A02060702" pitchFamily="82" charset="0"/>
            </a:endParaRPr>
          </a:p>
        </p:txBody>
      </p:sp>
    </p:spTree>
    <p:extLst>
      <p:ext uri="{BB962C8B-B14F-4D97-AF65-F5344CB8AC3E}">
        <p14:creationId xmlns:p14="http://schemas.microsoft.com/office/powerpoint/2010/main" val="253963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a:extLst>
            <a:ext uri="{FF2B5EF4-FFF2-40B4-BE49-F238E27FC236}">
              <a16:creationId xmlns:a16="http://schemas.microsoft.com/office/drawing/2014/main" id="{A4C903E9-C8DD-CCEE-5F68-CD4B4F016371}"/>
            </a:ext>
          </a:extLst>
        </p:cNvPr>
        <p:cNvGrpSpPr/>
        <p:nvPr/>
      </p:nvGrpSpPr>
      <p:grpSpPr>
        <a:xfrm>
          <a:off x="0" y="0"/>
          <a:ext cx="0" cy="0"/>
          <a:chOff x="0" y="0"/>
          <a:chExt cx="0" cy="0"/>
        </a:xfrm>
      </p:grpSpPr>
      <p:sp>
        <p:nvSpPr>
          <p:cNvPr id="8" name="Google Shape;58;g283d54bd2f5_0_41">
            <a:extLst>
              <a:ext uri="{FF2B5EF4-FFF2-40B4-BE49-F238E27FC236}">
                <a16:creationId xmlns:a16="http://schemas.microsoft.com/office/drawing/2014/main" id="{28DAF985-05D8-6800-A0BF-E1EB30FADBFD}"/>
              </a:ext>
            </a:extLst>
          </p:cNvPr>
          <p:cNvSpPr txBox="1">
            <a:spLocks/>
          </p:cNvSpPr>
          <p:nvPr/>
        </p:nvSpPr>
        <p:spPr>
          <a:xfrm>
            <a:off x="4690946" y="476508"/>
            <a:ext cx="4031341" cy="3693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DM Serif Display"/>
              <a:buNone/>
              <a:defRPr sz="2800" b="0" i="0" u="none" strike="noStrike" cap="none">
                <a:solidFill>
                  <a:schemeClr val="dk1"/>
                </a:solidFill>
                <a:latin typeface="DM Serif Display"/>
                <a:ea typeface="DM Serif Display"/>
                <a:cs typeface="DM Serif Display"/>
                <a:sym typeface="DM Serif Display"/>
              </a:defRPr>
            </a:lvl1pPr>
            <a:lvl2pPr marR="0" lvl="1"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2pPr>
            <a:lvl3pPr marR="0" lvl="2"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3pPr>
            <a:lvl4pPr marR="0" lvl="3"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4pPr>
            <a:lvl5pPr marR="0" lvl="4"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5pPr>
            <a:lvl6pPr marR="0" lvl="5"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6pPr>
            <a:lvl7pPr marR="0" lvl="6"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7pPr>
            <a:lvl8pPr marR="0" lvl="7"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8pPr>
            <a:lvl9pPr marR="0" lvl="8" algn="r" rtl="0">
              <a:lnSpc>
                <a:spcPct val="100000"/>
              </a:lnSpc>
              <a:spcBef>
                <a:spcPts val="0"/>
              </a:spcBef>
              <a:spcAft>
                <a:spcPts val="0"/>
              </a:spcAft>
              <a:buClr>
                <a:schemeClr val="dk1"/>
              </a:buClr>
              <a:buSzPts val="1600"/>
              <a:buFont typeface="DM Serif Display"/>
              <a:buNone/>
              <a:defRPr sz="1600" b="0" i="0" u="none" strike="noStrike" cap="none">
                <a:solidFill>
                  <a:schemeClr val="dk1"/>
                </a:solidFill>
                <a:latin typeface="DM Serif Display"/>
                <a:ea typeface="DM Serif Display"/>
                <a:cs typeface="DM Serif Display"/>
                <a:sym typeface="DM Serif Display"/>
              </a:defRPr>
            </a:lvl9pPr>
          </a:lstStyle>
          <a:p>
            <a:pPr algn="ctr"/>
            <a:r>
              <a:rPr lang="ro-RO" sz="1200" b="1" kern="100" dirty="0">
                <a:solidFill>
                  <a:schemeClr val="tx1"/>
                </a:solidFill>
                <a:latin typeface="Times New Roman" panose="02020603050405020304" pitchFamily="18" charset="0"/>
                <a:cs typeface="Times New Roman" panose="02020603050405020304" pitchFamily="18" charset="0"/>
              </a:rPr>
              <a:t>OS2. Conștientizarea studenților din comunități defavorizate asupra rolului educației</a:t>
            </a:r>
            <a:endParaRPr lang="en-US" sz="1200" b="1" kern="100" dirty="0">
              <a:solidFill>
                <a:schemeClr val="tx1"/>
              </a:solidFill>
              <a:latin typeface="Times New Roman" panose="02020603050405020304" pitchFamily="18" charset="0"/>
              <a:cs typeface="Times New Roman" panose="02020603050405020304" pitchFamily="18" charset="0"/>
            </a:endParaRPr>
          </a:p>
        </p:txBody>
      </p:sp>
      <p:sp>
        <p:nvSpPr>
          <p:cNvPr id="9" name="Google Shape;60;g283d54bd2f5_0_41">
            <a:extLst>
              <a:ext uri="{FF2B5EF4-FFF2-40B4-BE49-F238E27FC236}">
                <a16:creationId xmlns:a16="http://schemas.microsoft.com/office/drawing/2014/main" id="{D5BCE477-3DEA-3EA6-351D-F57B43066610}"/>
              </a:ext>
            </a:extLst>
          </p:cNvPr>
          <p:cNvSpPr txBox="1">
            <a:spLocks/>
          </p:cNvSpPr>
          <p:nvPr/>
        </p:nvSpPr>
        <p:spPr>
          <a:xfrm>
            <a:off x="4207255" y="876618"/>
            <a:ext cx="4746244" cy="197618"/>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07000"/>
              </a:lnSpc>
            </a:pPr>
            <a:r>
              <a:rPr lang="ro-RO" sz="1200" kern="100" dirty="0">
                <a:solidFill>
                  <a:schemeClr val="tx1"/>
                </a:solidFill>
                <a:effectLst/>
                <a:latin typeface="Albert Sans" pitchFamily="2" charset="77"/>
                <a:ea typeface="Calibri" panose="020F0502020204030204" pitchFamily="34" charset="0"/>
                <a:cs typeface="Times New Roman" panose="02020603050405020304" pitchFamily="18" charset="0"/>
              </a:rPr>
              <a:t> </a:t>
            </a:r>
            <a:endParaRPr lang="ro-RO" sz="1200" kern="100" dirty="0">
              <a:solidFill>
                <a:schemeClr val="tx1"/>
              </a:solidFill>
              <a:latin typeface="Albert Sans" pitchFamily="2" charset="77"/>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B8D0C4B-9697-F8EB-EA17-343D13B02945}"/>
              </a:ext>
            </a:extLst>
          </p:cNvPr>
          <p:cNvPicPr>
            <a:picLocks noChangeAspect="1"/>
          </p:cNvPicPr>
          <p:nvPr/>
        </p:nvPicPr>
        <p:blipFill>
          <a:blip r:embed="rId3"/>
          <a:stretch>
            <a:fillRect/>
          </a:stretch>
        </p:blipFill>
        <p:spPr>
          <a:xfrm>
            <a:off x="0" y="0"/>
            <a:ext cx="3875904" cy="5143500"/>
          </a:xfrm>
          <a:prstGeom prst="rect">
            <a:avLst/>
          </a:prstGeom>
        </p:spPr>
      </p:pic>
      <p:sp>
        <p:nvSpPr>
          <p:cNvPr id="2" name="Rectangle 1">
            <a:extLst>
              <a:ext uri="{FF2B5EF4-FFF2-40B4-BE49-F238E27FC236}">
                <a16:creationId xmlns:a16="http://schemas.microsoft.com/office/drawing/2014/main" id="{8E85A02C-BAC6-D644-2DF9-1D117FCC28F2}"/>
              </a:ext>
            </a:extLst>
          </p:cNvPr>
          <p:cNvSpPr/>
          <p:nvPr/>
        </p:nvSpPr>
        <p:spPr>
          <a:xfrm>
            <a:off x="0" y="0"/>
            <a:ext cx="3875904"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7" name="Google Shape;45;p1">
            <a:extLst>
              <a:ext uri="{FF2B5EF4-FFF2-40B4-BE49-F238E27FC236}">
                <a16:creationId xmlns:a16="http://schemas.microsoft.com/office/drawing/2014/main" id="{8EFA2ECF-5319-8F3A-E83E-2B3D1B79B5D4}"/>
              </a:ext>
            </a:extLst>
          </p:cNvPr>
          <p:cNvPicPr preferRelativeResize="0"/>
          <p:nvPr/>
        </p:nvPicPr>
        <p:blipFill>
          <a:blip r:embed="rId4">
            <a:alphaModFix/>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40000" contrast="-20000"/>
                    </a14:imgEffect>
                  </a14:imgLayer>
                </a14:imgProps>
              </a:ext>
            </a:extLst>
          </a:blip>
          <a:stretch>
            <a:fillRect/>
          </a:stretch>
        </p:blipFill>
        <p:spPr>
          <a:xfrm>
            <a:off x="598219" y="2808344"/>
            <a:ext cx="2679465" cy="961909"/>
          </a:xfrm>
          <a:prstGeom prst="rect">
            <a:avLst/>
          </a:prstGeom>
          <a:noFill/>
          <a:ln>
            <a:noFill/>
          </a:ln>
        </p:spPr>
      </p:pic>
      <p:sp>
        <p:nvSpPr>
          <p:cNvPr id="4" name="TextBox 3">
            <a:extLst>
              <a:ext uri="{FF2B5EF4-FFF2-40B4-BE49-F238E27FC236}">
                <a16:creationId xmlns:a16="http://schemas.microsoft.com/office/drawing/2014/main" id="{C042468F-C641-7970-DAAB-A93A6D08F836}"/>
              </a:ext>
            </a:extLst>
          </p:cNvPr>
          <p:cNvSpPr txBox="1"/>
          <p:nvPr/>
        </p:nvSpPr>
        <p:spPr>
          <a:xfrm>
            <a:off x="4294377" y="1408842"/>
            <a:ext cx="4572000" cy="869469"/>
          </a:xfrm>
          <a:prstGeom prst="rect">
            <a:avLst/>
          </a:prstGeom>
          <a:noFill/>
        </p:spPr>
        <p:txBody>
          <a:bodyPr wrap="square">
            <a:spAutoFit/>
          </a:bodyPr>
          <a:lstStyle/>
          <a:p>
            <a:pPr algn="just">
              <a:lnSpc>
                <a:spcPct val="107000"/>
              </a:lnSpc>
              <a:spcAft>
                <a:spcPts val="800"/>
              </a:spcAft>
            </a:pPr>
            <a:r>
              <a:rPr lang="en-US" sz="1200" kern="100" dirty="0">
                <a:effectLst/>
                <a:latin typeface="Albert Sans" panose="020B0604020202020204"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Acest</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obiectiv</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 </a:t>
            </a:r>
            <a:r>
              <a:rPr lang="ro-RO" sz="1200" kern="100" dirty="0">
                <a:effectLst/>
                <a:latin typeface="Times New Roman" panose="02020603050405020304" pitchFamily="18" charset="0"/>
                <a:ea typeface="Calibri" panose="020F0502020204030204" pitchFamily="34" charset="0"/>
                <a:cs typeface="Times New Roman" panose="02020603050405020304" pitchFamily="18" charset="0"/>
              </a:rPr>
              <a:t>dus la îndeplinire nenumărate </a:t>
            </a:r>
            <a:r>
              <a:rPr lang="ro-RO" sz="1200" kern="100" dirty="0">
                <a:latin typeface="Times New Roman" panose="02020603050405020304" pitchFamily="18" charset="0"/>
                <a:ea typeface="Calibri" panose="020F0502020204030204" pitchFamily="34" charset="0"/>
                <a:cs typeface="Times New Roman" panose="02020603050405020304" pitchFamily="18" charset="0"/>
              </a:rPr>
              <a:t>p</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rezentări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privind</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planificarea</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educației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planificare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profesională</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financiară</a:t>
            </a:r>
            <a:r>
              <a:rPr lang="ro-RO" sz="12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ro-RO" sz="1200" kern="100" dirty="0">
                <a:latin typeface="Times New Roman" panose="02020603050405020304" pitchFamily="18" charset="0"/>
                <a:ea typeface="Calibri" panose="020F0502020204030204" pitchFamily="34" charset="0"/>
                <a:cs typeface="Times New Roman" panose="02020603050405020304" pitchFamily="18" charset="0"/>
              </a:rPr>
              <a:t> c</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ampanii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educație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sănătate</a:t>
            </a:r>
            <a:r>
              <a:rPr lang="ro-RO" sz="1200" kern="100" dirty="0">
                <a:latin typeface="Times New Roman" panose="02020603050405020304" pitchFamily="18" charset="0"/>
                <a:ea typeface="Calibri" panose="020F0502020204030204" pitchFamily="34" charset="0"/>
                <a:cs typeface="Times New Roman" panose="02020603050405020304" pitchFamily="18" charset="0"/>
              </a:rPr>
              <a:t>, precum și c</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onsiliere</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comunități</a:t>
            </a:r>
            <a:r>
              <a:rPr lang="en-US"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00" dirty="0" err="1">
                <a:effectLst/>
                <a:latin typeface="Times New Roman" panose="02020603050405020304" pitchFamily="18" charset="0"/>
                <a:ea typeface="Calibri" panose="020F0502020204030204" pitchFamily="34" charset="0"/>
                <a:cs typeface="Times New Roman" panose="02020603050405020304" pitchFamily="18" charset="0"/>
              </a:rPr>
              <a:t>defavorizate</a:t>
            </a:r>
            <a:r>
              <a:rPr lang="ro-RO" sz="12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E2B71A4-FF4B-438E-99EF-BCC901F6F23D}"/>
              </a:ext>
            </a:extLst>
          </p:cNvPr>
          <p:cNvSpPr txBox="1"/>
          <p:nvPr/>
        </p:nvSpPr>
        <p:spPr>
          <a:xfrm>
            <a:off x="589785" y="4401428"/>
            <a:ext cx="1635071" cy="254511"/>
          </a:xfrm>
          <a:prstGeom prst="rect">
            <a:avLst/>
          </a:prstGeom>
          <a:noFill/>
        </p:spPr>
        <p:txBody>
          <a:bodyPr wrap="square" rtlCol="0">
            <a:spAutoFit/>
          </a:bodyPr>
          <a:lstStyle/>
          <a:p>
            <a:r>
              <a:rPr lang="ro-RO" sz="1000" dirty="0">
                <a:solidFill>
                  <a:schemeClr val="bg1"/>
                </a:solidFill>
                <a:latin typeface="Algerian" panose="04020705040A02060702" pitchFamily="82" charset="0"/>
              </a:rPr>
              <a:t>CNFIS-FDI-2024-F-0010</a:t>
            </a:r>
            <a:endParaRPr lang="en-GB" sz="1000" dirty="0">
              <a:solidFill>
                <a:schemeClr val="bg1"/>
              </a:solidFill>
              <a:latin typeface="Algerian" panose="04020705040A02060702" pitchFamily="82" charset="0"/>
            </a:endParaRPr>
          </a:p>
        </p:txBody>
      </p:sp>
    </p:spTree>
    <p:extLst>
      <p:ext uri="{BB962C8B-B14F-4D97-AF65-F5344CB8AC3E}">
        <p14:creationId xmlns:p14="http://schemas.microsoft.com/office/powerpoint/2010/main" val="2627995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C940-B45F-406F-2581-9F43908AD87C}"/>
              </a:ext>
            </a:extLst>
          </p:cNvPr>
          <p:cNvSpPr>
            <a:spLocks noGrp="1"/>
          </p:cNvSpPr>
          <p:nvPr>
            <p:ph type="ctrTitle"/>
          </p:nvPr>
        </p:nvSpPr>
        <p:spPr>
          <a:xfrm>
            <a:off x="577850" y="57150"/>
            <a:ext cx="6134100" cy="692150"/>
          </a:xfrm>
        </p:spPr>
        <p:txBody>
          <a:bodyPr/>
          <a:lstStyle/>
          <a:p>
            <a:r>
              <a:rPr lang="ro-RO" sz="1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PUTEM MENȚIONA URMĂTOARELE REZULTATE VIZATE ȘI REALIZATE:</a:t>
            </a:r>
            <a:br>
              <a:rPr lang="ro-RO" sz="1200" b="1" dirty="0">
                <a:solidFill>
                  <a:schemeClr val="tx1"/>
                </a:solidFill>
                <a:latin typeface="Albert Sans ExtraBold" pitchFamily="2" charset="77"/>
                <a:ea typeface="Calibri" panose="020F0502020204030204" pitchFamily="34" charset="0"/>
              </a:rPr>
            </a:br>
            <a:endParaRPr lang="en-US" sz="1200" dirty="0"/>
          </a:p>
        </p:txBody>
      </p:sp>
      <p:sp>
        <p:nvSpPr>
          <p:cNvPr id="3" name="Subtitle 2">
            <a:extLst>
              <a:ext uri="{FF2B5EF4-FFF2-40B4-BE49-F238E27FC236}">
                <a16:creationId xmlns:a16="http://schemas.microsoft.com/office/drawing/2014/main" id="{DD0FA4C3-6747-5E5B-AC92-6DE5D35D6033}"/>
              </a:ext>
            </a:extLst>
          </p:cNvPr>
          <p:cNvSpPr>
            <a:spLocks noGrp="1"/>
          </p:cNvSpPr>
          <p:nvPr>
            <p:ph type="subTitle" idx="1"/>
          </p:nvPr>
        </p:nvSpPr>
        <p:spPr>
          <a:xfrm>
            <a:off x="298450" y="1016929"/>
            <a:ext cx="6413500" cy="2737315"/>
          </a:xfrm>
        </p:spPr>
        <p:txBody>
          <a:bodyPr/>
          <a:lstStyle/>
          <a:p>
            <a:pPr marL="342900" lvl="0" indent="-342900" algn="just">
              <a:lnSpc>
                <a:spcPct val="107000"/>
              </a:lnSpc>
              <a:spcAft>
                <a:spcPts val="800"/>
              </a:spcAft>
              <a:buFont typeface="Courier New" panose="02070309020205020404" pitchFamily="49" charset="0"/>
              <a:buChar char="o"/>
              <a:tabLst>
                <a:tab pos="228600" algn="l"/>
              </a:tabLst>
            </a:pPr>
            <a:r>
              <a:rPr lang="ro-RO"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R10 - A8.  Planificarea carierei </a:t>
            </a:r>
            <a:r>
              <a:rPr lang="ro-RO"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educționale</a:t>
            </a:r>
            <a:r>
              <a:rPr lang="ro-RO"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planificare profesională și financiară- 5 întâlniri, 100 de participanți – </a:t>
            </a:r>
            <a:r>
              <a:rPr lang="ro-RO"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realizat &gt; 100% (100 participanți, 7 prezentări).</a:t>
            </a:r>
            <a:endPar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ourier New" panose="02070309020205020404" pitchFamily="49" charset="0"/>
              <a:buChar char="o"/>
              <a:tabLst>
                <a:tab pos="228600" algn="l"/>
              </a:tabLst>
            </a:pP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R11 - A9.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Campanii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educație</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sanitară</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sănătatea</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reproducerii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și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prim-</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ajutor</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prezentări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100 de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elevi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minim 10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absolvenți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implicați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realizat</a:t>
            </a:r>
            <a:r>
              <a:rPr lang="en-US"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&gt; </a:t>
            </a:r>
            <a:r>
              <a:rPr lang="en-US"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100%  (284 </a:t>
            </a:r>
            <a:r>
              <a:rPr lang="en-US"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participanți</a:t>
            </a:r>
            <a:r>
              <a:rPr lang="en-US"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14 </a:t>
            </a:r>
            <a:r>
              <a:rPr lang="en-US"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prezentări</a:t>
            </a:r>
            <a:r>
              <a:rPr lang="en-US"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ourier New" panose="02070309020205020404" pitchFamily="49" charset="0"/>
              <a:buChar char="o"/>
              <a:tabLst>
                <a:tab pos="228600" algn="l"/>
              </a:tabLst>
            </a:pP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R12 - A10.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Prezentări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în</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comunități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defavorizate</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privind</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egalitatea</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 gen,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prevenirea</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violenței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adresate</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femeilor</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prevenirea</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exploatării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sexuale</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sănătatea</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reproducerii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minim 10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prezentări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minim 100 </a:t>
            </a:r>
            <a:r>
              <a:rPr lang="en-US"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participanți</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realizat</a:t>
            </a:r>
            <a:r>
              <a:rPr lang="en-US"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100%  (200 </a:t>
            </a:r>
            <a:r>
              <a:rPr lang="en-US"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participanți</a:t>
            </a:r>
            <a:r>
              <a:rPr lang="en-US"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prezentări</a:t>
            </a:r>
            <a:r>
              <a:rPr lang="en-US"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Rectangle 5">
            <a:extLst>
              <a:ext uri="{FF2B5EF4-FFF2-40B4-BE49-F238E27FC236}">
                <a16:creationId xmlns:a16="http://schemas.microsoft.com/office/drawing/2014/main" id="{E24A7FE4-32E4-CCC1-13F0-BE91273F477C}"/>
              </a:ext>
            </a:extLst>
          </p:cNvPr>
          <p:cNvSpPr/>
          <p:nvPr/>
        </p:nvSpPr>
        <p:spPr>
          <a:xfrm>
            <a:off x="7143750" y="0"/>
            <a:ext cx="2000250" cy="5143500"/>
          </a:xfrm>
          <a:prstGeom prst="rect">
            <a:avLst/>
          </a:prstGeom>
          <a:solidFill>
            <a:srgbClr val="1F4B73">
              <a:alpha val="8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4" name="Google Shape;45;p1">
            <a:extLst>
              <a:ext uri="{FF2B5EF4-FFF2-40B4-BE49-F238E27FC236}">
                <a16:creationId xmlns:a16="http://schemas.microsoft.com/office/drawing/2014/main" id="{329322FD-15EB-93AE-EBC7-DCA01A10410D}"/>
              </a:ext>
            </a:extLst>
          </p:cNvPr>
          <p:cNvPicPr preferRelativeResize="0"/>
          <p:nvPr/>
        </p:nvPicPr>
        <p:blipFill>
          <a:blip r:embed="rId2">
            <a:alphaModFix/>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40000" contrast="-20000"/>
                    </a14:imgEffect>
                  </a14:imgLayer>
                </a14:imgProps>
              </a:ext>
            </a:extLst>
          </a:blip>
          <a:stretch>
            <a:fillRect/>
          </a:stretch>
        </p:blipFill>
        <p:spPr>
          <a:xfrm>
            <a:off x="7324502" y="2471146"/>
            <a:ext cx="1638746" cy="519379"/>
          </a:xfrm>
          <a:prstGeom prst="rect">
            <a:avLst/>
          </a:prstGeom>
          <a:noFill/>
          <a:ln>
            <a:noFill/>
          </a:ln>
        </p:spPr>
      </p:pic>
      <p:sp>
        <p:nvSpPr>
          <p:cNvPr id="7" name="TextBox 6">
            <a:extLst>
              <a:ext uri="{FF2B5EF4-FFF2-40B4-BE49-F238E27FC236}">
                <a16:creationId xmlns:a16="http://schemas.microsoft.com/office/drawing/2014/main" id="{4E1887FB-DFA3-4E32-8BA0-412961F5F990}"/>
              </a:ext>
            </a:extLst>
          </p:cNvPr>
          <p:cNvSpPr txBox="1"/>
          <p:nvPr/>
        </p:nvSpPr>
        <p:spPr>
          <a:xfrm>
            <a:off x="589785" y="4401428"/>
            <a:ext cx="1635071" cy="254511"/>
          </a:xfrm>
          <a:prstGeom prst="rect">
            <a:avLst/>
          </a:prstGeom>
          <a:noFill/>
        </p:spPr>
        <p:txBody>
          <a:bodyPr wrap="square" rtlCol="0">
            <a:spAutoFit/>
          </a:bodyPr>
          <a:lstStyle/>
          <a:p>
            <a:r>
              <a:rPr lang="ro-RO" sz="1000" dirty="0">
                <a:solidFill>
                  <a:srgbClr val="002060"/>
                </a:solidFill>
                <a:latin typeface="Algerian" panose="04020705040A02060702" pitchFamily="82" charset="0"/>
              </a:rPr>
              <a:t>CNFIS-FDI-2024-F-0010</a:t>
            </a:r>
            <a:endParaRPr lang="en-GB" sz="1000" dirty="0">
              <a:solidFill>
                <a:srgbClr val="002060"/>
              </a:solidFill>
              <a:latin typeface="Algerian" panose="04020705040A02060702" pitchFamily="82" charset="0"/>
            </a:endParaRPr>
          </a:p>
        </p:txBody>
      </p:sp>
    </p:spTree>
    <p:extLst>
      <p:ext uri="{BB962C8B-B14F-4D97-AF65-F5344CB8AC3E}">
        <p14:creationId xmlns:p14="http://schemas.microsoft.com/office/powerpoint/2010/main" val="1103618039"/>
      </p:ext>
    </p:extLst>
  </p:cSld>
  <p:clrMapOvr>
    <a:masterClrMapping/>
  </p:clrMapOvr>
</p:sld>
</file>

<file path=ppt/theme/theme1.xml><?xml version="1.0" encoding="utf-8"?>
<a:theme xmlns:a="http://schemas.openxmlformats.org/drawingml/2006/main" name="Invesment Business Plan by Slidego">
  <a:themeElements>
    <a:clrScheme name="Simple Light">
      <a:dk1>
        <a:srgbClr val="254C6D"/>
      </a:dk1>
      <a:lt1>
        <a:srgbClr val="F3F3F3"/>
      </a:lt1>
      <a:dk2>
        <a:srgbClr val="254C6D"/>
      </a:dk2>
      <a:lt2>
        <a:srgbClr val="EEEEEE"/>
      </a:lt2>
      <a:accent1>
        <a:srgbClr val="254C6D"/>
      </a:accent1>
      <a:accent2>
        <a:srgbClr val="254C6D"/>
      </a:accent2>
      <a:accent3>
        <a:srgbClr val="254C6D"/>
      </a:accent3>
      <a:accent4>
        <a:srgbClr val="254C6D"/>
      </a:accent4>
      <a:accent5>
        <a:srgbClr val="254C6D"/>
      </a:accent5>
      <a:accent6>
        <a:srgbClr val="254C6D"/>
      </a:accent6>
      <a:hlink>
        <a:srgbClr val="254C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973</TotalTime>
  <Words>1991</Words>
  <Application>Microsoft Office PowerPoint</Application>
  <PresentationFormat>On-screen Show (16:9)</PresentationFormat>
  <Paragraphs>115</Paragraphs>
  <Slides>24</Slides>
  <Notes>12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Albert Sans SemiBold</vt:lpstr>
      <vt:lpstr>Courier New</vt:lpstr>
      <vt:lpstr>Albert Sans</vt:lpstr>
      <vt:lpstr>Algerian</vt:lpstr>
      <vt:lpstr>Open Sans Light</vt:lpstr>
      <vt:lpstr>Calibri</vt:lpstr>
      <vt:lpstr>Albert Sans Black</vt:lpstr>
      <vt:lpstr>Times New Roman</vt:lpstr>
      <vt:lpstr>Albert Sans Light</vt:lpstr>
      <vt:lpstr>Arial</vt:lpstr>
      <vt:lpstr>DM Serif Display</vt:lpstr>
      <vt:lpstr>Albert Sans Medium</vt:lpstr>
      <vt:lpstr>Book Antiqua</vt:lpstr>
      <vt:lpstr>Albert Sans ExtraBold</vt:lpstr>
      <vt:lpstr>Invesment Business Plan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PUTEM MENȚIONA URMĂTOARELE REZULTATE VIZATE ȘI REALIZATE: </vt:lpstr>
      <vt:lpstr>PowerPoint Presentation</vt:lpstr>
      <vt:lpstr>PowerPoint Presentation</vt:lpstr>
      <vt:lpstr>PUTEM MENȚIONA URMĂTOARELE REZULTATE VIZATE ȘI REALIZATE: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MulȚumim!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Investment Business Plan</dc:title>
  <dc:creator>Raluca Papacocea</dc:creator>
  <cp:lastModifiedBy>User</cp:lastModifiedBy>
  <cp:revision>70</cp:revision>
  <cp:lastPrinted>2024-01-31T11:22:23Z</cp:lastPrinted>
  <dcterms:modified xsi:type="dcterms:W3CDTF">2025-02-24T09:20:11Z</dcterms:modified>
</cp:coreProperties>
</file>